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4"/>
  </p:notesMasterIdLst>
  <p:sldIdLst>
    <p:sldId id="256" r:id="rId2"/>
    <p:sldId id="272" r:id="rId3"/>
    <p:sldId id="257" r:id="rId4"/>
    <p:sldId id="273" r:id="rId5"/>
    <p:sldId id="279" r:id="rId6"/>
    <p:sldId id="258" r:id="rId7"/>
    <p:sldId id="259" r:id="rId8"/>
    <p:sldId id="260" r:id="rId9"/>
    <p:sldId id="261" r:id="rId10"/>
    <p:sldId id="262" r:id="rId11"/>
    <p:sldId id="263" r:id="rId12"/>
    <p:sldId id="264" r:id="rId13"/>
    <p:sldId id="265" r:id="rId14"/>
    <p:sldId id="266" r:id="rId15"/>
    <p:sldId id="267" r:id="rId16"/>
    <p:sldId id="268" r:id="rId17"/>
    <p:sldId id="276" r:id="rId18"/>
    <p:sldId id="277" r:id="rId19"/>
    <p:sldId id="278" r:id="rId20"/>
    <p:sldId id="269" r:id="rId21"/>
    <p:sldId id="271" r:id="rId22"/>
    <p:sldId id="270" r:id="rId23"/>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71"/>
    <p:restoredTop sz="94658"/>
  </p:normalViewPr>
  <p:slideViewPr>
    <p:cSldViewPr snapToGrid="0" snapToObjects="1">
      <p:cViewPr varScale="1">
        <p:scale>
          <a:sx n="71" d="100"/>
          <a:sy n="71" d="100"/>
        </p:scale>
        <p:origin x="496" y="36"/>
      </p:cViewPr>
      <p:guideLst>
        <p:guide orient="horz" pos="2160"/>
        <p:guide pos="2880"/>
      </p:guideLst>
    </p:cSldViewPr>
  </p:slideViewPr>
  <p:notesTextViewPr>
    <p:cViewPr>
      <p:scale>
        <a:sx n="100" d="100"/>
        <a:sy n="100" d="100"/>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EED28A-64D4-9A4A-9F38-6845770E5379}" type="datetimeFigureOut">
              <a:rPr lang="en-GB" smtClean="0"/>
              <a:t>11/06/2026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F9EC3D-9B6C-D74B-8B6D-22B58BAB8FC5}" type="slidenum">
              <a:rPr lang="en-GB" smtClean="0"/>
              <a:t>‹#›</a:t>
            </a:fld>
            <a:endParaRPr lang="en-GB"/>
          </a:p>
        </p:txBody>
      </p:sp>
    </p:spTree>
    <p:extLst>
      <p:ext uri="{BB962C8B-B14F-4D97-AF65-F5344CB8AC3E}">
        <p14:creationId xmlns:p14="http://schemas.microsoft.com/office/powerpoint/2010/main" val="7225738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88F9EC3D-9B6C-D74B-8B6D-22B58BAB8FC5}" type="slidenum">
              <a:rPr lang="en-GB" smtClean="0"/>
              <a:t>20</a:t>
            </a:fld>
            <a:endParaRPr lang="en-GB"/>
          </a:p>
        </p:txBody>
      </p:sp>
    </p:spTree>
    <p:extLst>
      <p:ext uri="{BB962C8B-B14F-4D97-AF65-F5344CB8AC3E}">
        <p14:creationId xmlns:p14="http://schemas.microsoft.com/office/powerpoint/2010/main" val="36227045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6/11/2026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6/11/2026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6/11/2026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6/11/2026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6/11/2026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6/11/2026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6/11/2026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6/11/2026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6/11/2026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6/11/2026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6/11/2026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6/11/2026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hyperlink" Target="https://data.safeworkaustralia.gov.au/interactive-data/topic/workers-compensation"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data.safeworkaustralia.gov.au/interactive-data/topic/workers-compensation" TargetMode="External"/><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hyperlink" Target="https://data.safeworkaustralia.gov.au/interactive-data/topic/workers-compensation" TargetMode="External"/><Relationship Id="rId2" Type="http://schemas.openxmlformats.org/officeDocument/2006/relationships/hyperlink" Target="https://www.abs.gov.au/statistics/industry/industry-overview/estimates-industry-multifactor-productivity/latest-release"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28600"/>
            <a:ext cx="12191695" cy="6858000"/>
          </a:xfrm>
          <a:prstGeom prst="rect">
            <a:avLst/>
          </a:prstGeom>
          <a:solidFill>
            <a:srgbClr val="36454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dirty="0"/>
          </a:p>
        </p:txBody>
      </p:sp>
      <p:sp>
        <p:nvSpPr>
          <p:cNvPr id="3" name="TextBox 2"/>
          <p:cNvSpPr txBox="1"/>
          <p:nvPr/>
        </p:nvSpPr>
        <p:spPr>
          <a:xfrm>
            <a:off x="914400" y="2286000"/>
            <a:ext cx="10360152" cy="1371600"/>
          </a:xfrm>
          <a:prstGeom prst="rect">
            <a:avLst/>
          </a:prstGeom>
          <a:noFill/>
        </p:spPr>
        <p:txBody>
          <a:bodyPr wrap="none" lIns="0" tIns="0" rIns="0" bIns="0">
            <a:spAutoFit/>
          </a:bodyPr>
          <a:lstStyle/>
          <a:p>
            <a:pPr algn="l"/>
            <a:r>
              <a:rPr sz="4400" b="1" dirty="0">
                <a:solidFill>
                  <a:srgbClr val="FFFFFF"/>
                </a:solidFill>
                <a:latin typeface="Calibri"/>
              </a:rPr>
              <a:t>Construction Industry: Productivity and Safety</a:t>
            </a:r>
          </a:p>
        </p:txBody>
      </p:sp>
      <p:sp>
        <p:nvSpPr>
          <p:cNvPr id="4" name="TextBox 3"/>
          <p:cNvSpPr txBox="1"/>
          <p:nvPr/>
        </p:nvSpPr>
        <p:spPr>
          <a:xfrm>
            <a:off x="914400" y="3840480"/>
            <a:ext cx="7595221" cy="615553"/>
          </a:xfrm>
          <a:prstGeom prst="rect">
            <a:avLst/>
          </a:prstGeom>
          <a:noFill/>
        </p:spPr>
        <p:txBody>
          <a:bodyPr wrap="none" lIns="0" tIns="0" rIns="0" bIns="0">
            <a:spAutoFit/>
          </a:bodyPr>
          <a:lstStyle/>
          <a:p>
            <a:pPr algn="l"/>
            <a:r>
              <a:rPr sz="2000" dirty="0">
                <a:solidFill>
                  <a:srgbClr val="CCCCCC"/>
                </a:solidFill>
                <a:latin typeface="Calibri"/>
              </a:rPr>
              <a:t>ABS and Safe Work Australia data</a:t>
            </a:r>
            <a:endParaRPr lang="en-AU" sz="2000" dirty="0">
              <a:solidFill>
                <a:srgbClr val="CCCCCC"/>
              </a:solidFill>
              <a:latin typeface="Calibri"/>
            </a:endParaRPr>
          </a:p>
          <a:p>
            <a:r>
              <a:rPr lang="en-AU" sz="2000" dirty="0">
                <a:solidFill>
                  <a:srgbClr val="CCCCCC"/>
                </a:solidFill>
                <a:latin typeface="Calibri"/>
              </a:rPr>
              <a:t>Prepared by the Administrator of the CFMEU for use in cross-examination</a:t>
            </a:r>
            <a:endParaRPr sz="2000" dirty="0">
              <a:solidFill>
                <a:srgbClr val="CCCCCC"/>
              </a:solidFill>
              <a:latin typeface="Calibri"/>
            </a:endParaRPr>
          </a:p>
        </p:txBody>
      </p:sp>
      <p:sp>
        <p:nvSpPr>
          <p:cNvPr id="5" name="TextBox 4"/>
          <p:cNvSpPr txBox="1"/>
          <p:nvPr/>
        </p:nvSpPr>
        <p:spPr>
          <a:xfrm>
            <a:off x="914400" y="6126480"/>
            <a:ext cx="10360152" cy="365760"/>
          </a:xfrm>
          <a:prstGeom prst="rect">
            <a:avLst/>
          </a:prstGeom>
          <a:noFill/>
        </p:spPr>
        <p:txBody>
          <a:bodyPr wrap="none" lIns="0" tIns="0" rIns="0" bIns="0">
            <a:spAutoFit/>
          </a:bodyPr>
          <a:lstStyle/>
          <a:p>
            <a:pPr algn="l"/>
            <a:r>
              <a:rPr sz="1100" i="1">
                <a:solidFill>
                  <a:srgbClr val="999999"/>
                </a:solidFill>
                <a:latin typeface="Calibri"/>
              </a:rPr>
              <a:t>Commission of Inquiry into the CFMEU and Misconduct in the Construction Industry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274320"/>
            <a:ext cx="11430000" cy="640080"/>
          </a:xfrm>
          <a:prstGeom prst="rect">
            <a:avLst/>
          </a:prstGeom>
          <a:noFill/>
        </p:spPr>
        <p:txBody>
          <a:bodyPr wrap="none" lIns="0" tIns="0" rIns="0" bIns="0">
            <a:spAutoFit/>
          </a:bodyPr>
          <a:lstStyle/>
          <a:p>
            <a:r>
              <a:rPr sz="2400" b="1">
                <a:solidFill>
                  <a:srgbClr val="36454F"/>
                </a:solidFill>
                <a:latin typeface="Calibri"/>
              </a:rPr>
              <a:t>Capital productivity, Construction industry, 2005-06 to 2024-25</a:t>
            </a:r>
          </a:p>
        </p:txBody>
      </p:sp>
      <p:pic>
        <p:nvPicPr>
          <p:cNvPr id="3" name="Picture 2" descr="image4.png"/>
          <p:cNvPicPr>
            <a:picLocks noChangeAspect="1"/>
          </p:cNvPicPr>
          <p:nvPr/>
        </p:nvPicPr>
        <p:blipFill>
          <a:blip r:embed="rId2"/>
          <a:stretch>
            <a:fillRect/>
          </a:stretch>
        </p:blipFill>
        <p:spPr>
          <a:xfrm>
            <a:off x="2242730" y="914400"/>
            <a:ext cx="7706540" cy="5029200"/>
          </a:xfrm>
          <a:prstGeom prst="rect">
            <a:avLst/>
          </a:prstGeom>
        </p:spPr>
      </p:pic>
      <p:sp>
        <p:nvSpPr>
          <p:cNvPr id="5" name="TextBox 4">
            <a:extLst>
              <a:ext uri="{FF2B5EF4-FFF2-40B4-BE49-F238E27FC236}">
                <a16:creationId xmlns:a16="http://schemas.microsoft.com/office/drawing/2014/main" id="{E38C25A0-58B1-5D0A-80A5-E4EF41FE0041}"/>
              </a:ext>
            </a:extLst>
          </p:cNvPr>
          <p:cNvSpPr txBox="1"/>
          <p:nvPr/>
        </p:nvSpPr>
        <p:spPr>
          <a:xfrm>
            <a:off x="583324" y="6027003"/>
            <a:ext cx="10463048" cy="830997"/>
          </a:xfrm>
          <a:prstGeom prst="rect">
            <a:avLst/>
          </a:prstGeom>
          <a:noFill/>
        </p:spPr>
        <p:txBody>
          <a:bodyPr wrap="square" rtlCol="0">
            <a:spAutoFit/>
          </a:bodyPr>
          <a:lstStyle/>
          <a:p>
            <a:pPr algn="ctr"/>
            <a:r>
              <a:rPr lang="en-GB" sz="1200" dirty="0"/>
              <a:t>Source of data: Australian Bureau of Statistics </a:t>
            </a:r>
          </a:p>
          <a:p>
            <a:pPr algn="ctr"/>
            <a:r>
              <a:rPr lang="en-GB" sz="1200" dirty="0"/>
              <a:t>5260.0.55.002 Estimates of Industry Multifactor Productivity, Australia</a:t>
            </a:r>
          </a:p>
          <a:p>
            <a:pPr algn="ctr"/>
            <a:r>
              <a:rPr lang="en-GB" sz="1200" dirty="0"/>
              <a:t>Table 7: Capital Productivity Indexes (a) (b)</a:t>
            </a:r>
          </a:p>
          <a:p>
            <a:pPr algn="ctr"/>
            <a:endParaRPr lang="en-GB" sz="12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274320"/>
            <a:ext cx="11430000" cy="640080"/>
          </a:xfrm>
          <a:prstGeom prst="rect">
            <a:avLst/>
          </a:prstGeom>
          <a:noFill/>
        </p:spPr>
        <p:txBody>
          <a:bodyPr wrap="none" lIns="0" tIns="0" rIns="0" bIns="0">
            <a:spAutoFit/>
          </a:bodyPr>
          <a:lstStyle/>
          <a:p>
            <a:r>
              <a:rPr sz="2400" b="1">
                <a:solidFill>
                  <a:srgbClr val="36454F"/>
                </a:solidFill>
                <a:latin typeface="Calibri"/>
              </a:rPr>
              <a:t>Capital productivity: Construction v 16 Market sector industries, 2005-06 to 2024-25</a:t>
            </a:r>
          </a:p>
        </p:txBody>
      </p:sp>
      <p:pic>
        <p:nvPicPr>
          <p:cNvPr id="3" name="Picture 2" descr="image5.png"/>
          <p:cNvPicPr>
            <a:picLocks noChangeAspect="1"/>
          </p:cNvPicPr>
          <p:nvPr/>
        </p:nvPicPr>
        <p:blipFill>
          <a:blip r:embed="rId2"/>
          <a:stretch>
            <a:fillRect/>
          </a:stretch>
        </p:blipFill>
        <p:spPr>
          <a:xfrm>
            <a:off x="2242730" y="914400"/>
            <a:ext cx="7706540" cy="5029200"/>
          </a:xfrm>
          <a:prstGeom prst="rect">
            <a:avLst/>
          </a:prstGeom>
        </p:spPr>
      </p:pic>
      <p:sp>
        <p:nvSpPr>
          <p:cNvPr id="5" name="TextBox 4">
            <a:extLst>
              <a:ext uri="{FF2B5EF4-FFF2-40B4-BE49-F238E27FC236}">
                <a16:creationId xmlns:a16="http://schemas.microsoft.com/office/drawing/2014/main" id="{4AFFBC74-8750-AF67-8343-CD0CAF81F972}"/>
              </a:ext>
            </a:extLst>
          </p:cNvPr>
          <p:cNvSpPr txBox="1"/>
          <p:nvPr/>
        </p:nvSpPr>
        <p:spPr>
          <a:xfrm>
            <a:off x="583324" y="6027003"/>
            <a:ext cx="10463048" cy="830997"/>
          </a:xfrm>
          <a:prstGeom prst="rect">
            <a:avLst/>
          </a:prstGeom>
          <a:noFill/>
        </p:spPr>
        <p:txBody>
          <a:bodyPr wrap="square" rtlCol="0">
            <a:spAutoFit/>
          </a:bodyPr>
          <a:lstStyle/>
          <a:p>
            <a:pPr algn="ctr"/>
            <a:r>
              <a:rPr lang="en-GB" sz="1200" dirty="0"/>
              <a:t>Source of data: Australian Bureau of Statistics </a:t>
            </a:r>
          </a:p>
          <a:p>
            <a:pPr algn="ctr"/>
            <a:r>
              <a:rPr lang="en-GB" sz="1200" dirty="0"/>
              <a:t>5260.0.55.002 Estimates of Industry Multifactor Productivity, Australia</a:t>
            </a:r>
          </a:p>
          <a:p>
            <a:pPr algn="ctr"/>
            <a:r>
              <a:rPr lang="en-GB" sz="1200" dirty="0"/>
              <a:t>Table 7: Capital Productivity Indexes (a) (b)</a:t>
            </a:r>
          </a:p>
          <a:p>
            <a:pPr algn="ctr"/>
            <a:endParaRPr lang="en-GB" sz="12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365760" cy="6858000"/>
          </a:xfrm>
          <a:prstGeom prst="rect">
            <a:avLst/>
          </a:prstGeom>
          <a:solidFill>
            <a:srgbClr val="36454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TextBox 2"/>
          <p:cNvSpPr txBox="1"/>
          <p:nvPr/>
        </p:nvSpPr>
        <p:spPr>
          <a:xfrm>
            <a:off x="914400" y="2560320"/>
            <a:ext cx="10515600" cy="1371600"/>
          </a:xfrm>
          <a:prstGeom prst="rect">
            <a:avLst/>
          </a:prstGeom>
          <a:noFill/>
        </p:spPr>
        <p:txBody>
          <a:bodyPr wrap="none" lIns="0" tIns="0" rIns="0" bIns="0">
            <a:spAutoFit/>
          </a:bodyPr>
          <a:lstStyle/>
          <a:p>
            <a:r>
              <a:rPr sz="4000" b="1">
                <a:solidFill>
                  <a:srgbClr val="36454F"/>
                </a:solidFill>
                <a:latin typeface="Calibri"/>
              </a:rPr>
              <a:t>Multi-factor Productivity</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274320"/>
            <a:ext cx="11430000" cy="640080"/>
          </a:xfrm>
          <a:prstGeom prst="rect">
            <a:avLst/>
          </a:prstGeom>
          <a:noFill/>
        </p:spPr>
        <p:txBody>
          <a:bodyPr wrap="none" lIns="0" tIns="0" rIns="0" bIns="0">
            <a:spAutoFit/>
          </a:bodyPr>
          <a:lstStyle/>
          <a:p>
            <a:r>
              <a:rPr sz="2400" b="1">
                <a:solidFill>
                  <a:srgbClr val="36454F"/>
                </a:solidFill>
                <a:latin typeface="Calibri"/>
              </a:rPr>
              <a:t>Multi-factor productivity, Construction industry, 2005-06 to 2024-25</a:t>
            </a:r>
          </a:p>
        </p:txBody>
      </p:sp>
      <p:pic>
        <p:nvPicPr>
          <p:cNvPr id="3" name="Picture 2" descr="image6.png"/>
          <p:cNvPicPr>
            <a:picLocks noChangeAspect="1"/>
          </p:cNvPicPr>
          <p:nvPr/>
        </p:nvPicPr>
        <p:blipFill>
          <a:blip r:embed="rId2"/>
          <a:stretch>
            <a:fillRect/>
          </a:stretch>
        </p:blipFill>
        <p:spPr>
          <a:xfrm>
            <a:off x="2126963" y="729418"/>
            <a:ext cx="7706540" cy="5029200"/>
          </a:xfrm>
          <a:prstGeom prst="rect">
            <a:avLst/>
          </a:prstGeom>
        </p:spPr>
      </p:pic>
      <p:sp>
        <p:nvSpPr>
          <p:cNvPr id="6" name="TextBox 5">
            <a:extLst>
              <a:ext uri="{FF2B5EF4-FFF2-40B4-BE49-F238E27FC236}">
                <a16:creationId xmlns:a16="http://schemas.microsoft.com/office/drawing/2014/main" id="{FBB42183-E1F8-A2A1-0224-3D44A0765703}"/>
              </a:ext>
            </a:extLst>
          </p:cNvPr>
          <p:cNvSpPr txBox="1"/>
          <p:nvPr/>
        </p:nvSpPr>
        <p:spPr>
          <a:xfrm>
            <a:off x="583324" y="6027003"/>
            <a:ext cx="10463048" cy="646331"/>
          </a:xfrm>
          <a:prstGeom prst="rect">
            <a:avLst/>
          </a:prstGeom>
          <a:noFill/>
        </p:spPr>
        <p:txBody>
          <a:bodyPr wrap="square" rtlCol="0">
            <a:spAutoFit/>
          </a:bodyPr>
          <a:lstStyle/>
          <a:p>
            <a:pPr algn="ctr"/>
            <a:r>
              <a:rPr lang="en-GB" sz="1200" dirty="0"/>
              <a:t>Source of data: Australian Bureau of Statistics </a:t>
            </a:r>
          </a:p>
          <a:p>
            <a:pPr algn="ctr"/>
            <a:r>
              <a:rPr lang="en-GB" sz="1200" dirty="0"/>
              <a:t>5260.0.55.002 Estimates of Industry Multifactor Productivity, Australia</a:t>
            </a:r>
          </a:p>
          <a:p>
            <a:pPr algn="ctr"/>
            <a:r>
              <a:rPr lang="en-GB" sz="1200" dirty="0"/>
              <a:t>Table 1: Gross Value Added based Multifactor Productivity Indexes (a) (Hours worked basis)</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274320"/>
            <a:ext cx="11430000" cy="640080"/>
          </a:xfrm>
          <a:prstGeom prst="rect">
            <a:avLst/>
          </a:prstGeom>
          <a:noFill/>
        </p:spPr>
        <p:txBody>
          <a:bodyPr wrap="none" lIns="0" tIns="0" rIns="0" bIns="0">
            <a:spAutoFit/>
          </a:bodyPr>
          <a:lstStyle/>
          <a:p>
            <a:r>
              <a:rPr sz="2400" b="1">
                <a:solidFill>
                  <a:srgbClr val="36454F"/>
                </a:solidFill>
                <a:latin typeface="Calibri"/>
              </a:rPr>
              <a:t>Multi-factor productivity: Construction v 16 Market sector industries, 2005-06 to 2024-25</a:t>
            </a:r>
          </a:p>
        </p:txBody>
      </p:sp>
      <p:pic>
        <p:nvPicPr>
          <p:cNvPr id="3" name="Picture 2" descr="image7.png"/>
          <p:cNvPicPr>
            <a:picLocks noChangeAspect="1"/>
          </p:cNvPicPr>
          <p:nvPr/>
        </p:nvPicPr>
        <p:blipFill>
          <a:blip r:embed="rId2"/>
          <a:stretch>
            <a:fillRect/>
          </a:stretch>
        </p:blipFill>
        <p:spPr>
          <a:xfrm>
            <a:off x="2126963" y="840828"/>
            <a:ext cx="7706540" cy="5029200"/>
          </a:xfrm>
          <a:prstGeom prst="rect">
            <a:avLst/>
          </a:prstGeom>
        </p:spPr>
      </p:pic>
      <p:sp>
        <p:nvSpPr>
          <p:cNvPr id="5" name="TextBox 4">
            <a:extLst>
              <a:ext uri="{FF2B5EF4-FFF2-40B4-BE49-F238E27FC236}">
                <a16:creationId xmlns:a16="http://schemas.microsoft.com/office/drawing/2014/main" id="{537E7BC7-FFF0-03C9-71DD-039FD08FD12F}"/>
              </a:ext>
            </a:extLst>
          </p:cNvPr>
          <p:cNvSpPr txBox="1"/>
          <p:nvPr/>
        </p:nvSpPr>
        <p:spPr>
          <a:xfrm>
            <a:off x="583324" y="6027003"/>
            <a:ext cx="10463048" cy="646331"/>
          </a:xfrm>
          <a:prstGeom prst="rect">
            <a:avLst/>
          </a:prstGeom>
          <a:noFill/>
        </p:spPr>
        <p:txBody>
          <a:bodyPr wrap="square" rtlCol="0">
            <a:spAutoFit/>
          </a:bodyPr>
          <a:lstStyle/>
          <a:p>
            <a:pPr algn="ctr"/>
            <a:r>
              <a:rPr lang="en-GB" sz="1200" dirty="0"/>
              <a:t>Source of data: Australian Bureau of Statistics </a:t>
            </a:r>
          </a:p>
          <a:p>
            <a:pPr algn="ctr"/>
            <a:r>
              <a:rPr lang="en-GB" sz="1200" dirty="0"/>
              <a:t>5260.0.55.002 Estimates of Industry Multifactor Productivity, Australia</a:t>
            </a:r>
          </a:p>
          <a:p>
            <a:pPr algn="ctr"/>
            <a:r>
              <a:rPr lang="en-GB" sz="1200" dirty="0"/>
              <a:t>Table 1: Gross Value Added based Multifactor Productivity Indexes (a) (Hours worked basis)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8.png"/>
          <p:cNvPicPr>
            <a:picLocks noChangeAspect="1"/>
          </p:cNvPicPr>
          <p:nvPr/>
        </p:nvPicPr>
        <p:blipFill>
          <a:blip r:embed="rId2"/>
          <a:stretch>
            <a:fillRect/>
          </a:stretch>
        </p:blipFill>
        <p:spPr>
          <a:xfrm>
            <a:off x="1150345" y="538548"/>
            <a:ext cx="9619342" cy="5029200"/>
          </a:xfrm>
          <a:prstGeom prst="rect">
            <a:avLst/>
          </a:prstGeom>
        </p:spPr>
      </p:pic>
      <p:sp>
        <p:nvSpPr>
          <p:cNvPr id="7" name="TextBox 6">
            <a:extLst>
              <a:ext uri="{FF2B5EF4-FFF2-40B4-BE49-F238E27FC236}">
                <a16:creationId xmlns:a16="http://schemas.microsoft.com/office/drawing/2014/main" id="{B733CDAB-827E-1C25-2B19-1E459F0F73C7}"/>
              </a:ext>
            </a:extLst>
          </p:cNvPr>
          <p:cNvSpPr txBox="1"/>
          <p:nvPr/>
        </p:nvSpPr>
        <p:spPr>
          <a:xfrm>
            <a:off x="1639614" y="5683362"/>
            <a:ext cx="8681545" cy="600164"/>
          </a:xfrm>
          <a:prstGeom prst="rect">
            <a:avLst/>
          </a:prstGeom>
          <a:noFill/>
        </p:spPr>
        <p:txBody>
          <a:bodyPr wrap="square">
            <a:spAutoFit/>
          </a:bodyPr>
          <a:lstStyle/>
          <a:p>
            <a:pPr algn="ctr"/>
            <a:r>
              <a:rPr lang="en-GB" sz="1100" dirty="0"/>
              <a:t>Source: </a:t>
            </a:r>
            <a:r>
              <a:rPr lang="en-AU" sz="1100" dirty="0"/>
              <a:t>Melissa Wilson &amp; James Brooks, ‘Size Matters, Why Construction Productivity is So Weak’, Committee for the Economic Development of Australia (CEDA), presented at joint Australian Bureau of Statistics &amp; Reserve Bank of Australia conference, Opening Doors: Data and Analytics Shedding Light on Housing Challenges, Sydney, 23–24 June 2025, p 6</a:t>
            </a:r>
            <a:endParaRPr lang="en-GB" sz="11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365760" cy="6858000"/>
          </a:xfrm>
          <a:prstGeom prst="rect">
            <a:avLst/>
          </a:prstGeom>
          <a:solidFill>
            <a:srgbClr val="36454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TextBox 2"/>
          <p:cNvSpPr txBox="1"/>
          <p:nvPr/>
        </p:nvSpPr>
        <p:spPr>
          <a:xfrm>
            <a:off x="914400" y="2560320"/>
            <a:ext cx="10515600" cy="1371600"/>
          </a:xfrm>
          <a:prstGeom prst="rect">
            <a:avLst/>
          </a:prstGeom>
          <a:noFill/>
        </p:spPr>
        <p:txBody>
          <a:bodyPr wrap="none" lIns="0" tIns="0" rIns="0" bIns="0">
            <a:spAutoFit/>
          </a:bodyPr>
          <a:lstStyle/>
          <a:p>
            <a:r>
              <a:rPr sz="4000" b="1">
                <a:solidFill>
                  <a:srgbClr val="36454F"/>
                </a:solidFill>
                <a:latin typeface="Calibri"/>
              </a:rPr>
              <a:t>Workplace Safety</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274320"/>
            <a:ext cx="11247120" cy="640080"/>
          </a:xfrm>
          <a:prstGeom prst="rect">
            <a:avLst/>
          </a:prstGeom>
          <a:noFill/>
        </p:spPr>
        <p:txBody>
          <a:bodyPr wrap="square" lIns="0" tIns="0" rIns="0" bIns="0">
            <a:spAutoFit/>
          </a:bodyPr>
          <a:lstStyle/>
          <a:p>
            <a:pPr algn="l"/>
            <a:r>
              <a:rPr sz="2000" b="1" i="0">
                <a:solidFill>
                  <a:srgbClr val="000000"/>
                </a:solidFill>
                <a:latin typeface="Calibri"/>
              </a:rPr>
              <a:t>Safe Work Australia NDS - methodology (cover page extract)</a:t>
            </a:r>
          </a:p>
        </p:txBody>
      </p:sp>
      <p:pic>
        <p:nvPicPr>
          <p:cNvPr id="3" name="Picture 2" descr="bg_image.jpg"/>
          <p:cNvPicPr>
            <a:picLocks noChangeAspect="1"/>
          </p:cNvPicPr>
          <p:nvPr/>
        </p:nvPicPr>
        <p:blipFill>
          <a:blip r:embed="rId2"/>
          <a:stretch>
            <a:fillRect/>
          </a:stretch>
        </p:blipFill>
        <p:spPr>
          <a:xfrm>
            <a:off x="365760" y="1005840"/>
            <a:ext cx="11430000" cy="4857750"/>
          </a:xfrm>
          <a:prstGeom prst="rect">
            <a:avLst/>
          </a:prstGeom>
        </p:spPr>
      </p:pic>
      <p:sp>
        <p:nvSpPr>
          <p:cNvPr id="4" name="TextBox 3"/>
          <p:cNvSpPr txBox="1"/>
          <p:nvPr/>
        </p:nvSpPr>
        <p:spPr>
          <a:xfrm>
            <a:off x="457200" y="6309360"/>
            <a:ext cx="11247120" cy="169277"/>
          </a:xfrm>
          <a:prstGeom prst="rect">
            <a:avLst/>
          </a:prstGeom>
          <a:noFill/>
        </p:spPr>
        <p:txBody>
          <a:bodyPr wrap="square" lIns="0" tIns="0" rIns="0" bIns="0">
            <a:spAutoFit/>
          </a:bodyPr>
          <a:lstStyle/>
          <a:p>
            <a:pPr algn="ctr"/>
            <a:r>
              <a:rPr sz="1100" b="0" dirty="0">
                <a:latin typeface="Calibri"/>
              </a:rPr>
              <a:t>Source: </a:t>
            </a:r>
            <a:r>
              <a:rPr lang="en-AU" sz="1100" dirty="0">
                <a:latin typeface="Calibri"/>
              </a:rPr>
              <a:t> </a:t>
            </a:r>
            <a:r>
              <a:rPr sz="1100" b="0" dirty="0">
                <a:latin typeface="Calibri"/>
              </a:rPr>
              <a:t>Safe Work Australia, National Dataset for Compensation-based Statistics - detailed data file, 2023-24</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274320"/>
            <a:ext cx="11247120" cy="640080"/>
          </a:xfrm>
          <a:prstGeom prst="rect">
            <a:avLst/>
          </a:prstGeom>
          <a:noFill/>
        </p:spPr>
        <p:txBody>
          <a:bodyPr wrap="square" lIns="0" tIns="0" rIns="0" bIns="0">
            <a:spAutoFit/>
          </a:bodyPr>
          <a:lstStyle/>
          <a:p>
            <a:pPr algn="l"/>
            <a:r>
              <a:rPr sz="2200" b="1" i="0">
                <a:solidFill>
                  <a:srgbClr val="000000"/>
                </a:solidFill>
                <a:latin typeface="Calibri"/>
              </a:rPr>
              <a:t>Table 1.1: Construction industry - number of serious claims, 2014-15 to 2023-24</a:t>
            </a:r>
          </a:p>
        </p:txBody>
      </p:sp>
      <p:sp>
        <p:nvSpPr>
          <p:cNvPr id="3" name="TextBox 2"/>
          <p:cNvSpPr txBox="1"/>
          <p:nvPr/>
        </p:nvSpPr>
        <p:spPr>
          <a:xfrm>
            <a:off x="457200" y="914400"/>
            <a:ext cx="11247120" cy="457200"/>
          </a:xfrm>
          <a:prstGeom prst="rect">
            <a:avLst/>
          </a:prstGeom>
          <a:noFill/>
        </p:spPr>
        <p:txBody>
          <a:bodyPr wrap="none">
            <a:spAutoFit/>
          </a:bodyPr>
          <a:lstStyle/>
          <a:p>
            <a:r>
              <a:rPr sz="1400" b="0" i="1">
                <a:solidFill>
                  <a:srgbClr val="000000"/>
                </a:solidFill>
                <a:latin typeface="Calibri"/>
              </a:rPr>
              <a:t>Claims (count) - Construction (</a:t>
            </a:r>
            <a:r>
              <a:rPr sz="1400" b="1" i="1">
                <a:solidFill>
                  <a:srgbClr val="000000"/>
                </a:solidFill>
                <a:latin typeface="Calibri"/>
              </a:rPr>
              <a:t>ANZSIC</a:t>
            </a:r>
            <a:r>
              <a:rPr sz="1400" b="0" i="1">
                <a:solidFill>
                  <a:srgbClr val="000000"/>
                </a:solidFill>
                <a:latin typeface="Calibri"/>
              </a:rPr>
              <a:t> </a:t>
            </a:r>
            <a:r>
              <a:rPr sz="1400" b="1" i="1">
                <a:solidFill>
                  <a:srgbClr val="000000"/>
                </a:solidFill>
                <a:latin typeface="Calibri"/>
              </a:rPr>
              <a:t>Division E</a:t>
            </a:r>
            <a:r>
              <a:rPr sz="1400" b="0" i="1">
                <a:solidFill>
                  <a:srgbClr val="000000"/>
                </a:solidFill>
                <a:latin typeface="Calibri"/>
              </a:rPr>
              <a:t>)</a:t>
            </a:r>
          </a:p>
        </p:txBody>
      </p:sp>
      <p:graphicFrame>
        <p:nvGraphicFramePr>
          <p:cNvPr id="4" name="Table 3"/>
          <p:cNvGraphicFramePr>
            <a:graphicFrameLocks noGrp="1"/>
          </p:cNvGraphicFramePr>
          <p:nvPr/>
        </p:nvGraphicFramePr>
        <p:xfrm>
          <a:off x="731520" y="1645920"/>
          <a:ext cx="5029200" cy="4023360"/>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val="20000"/>
                    </a:ext>
                  </a:extLst>
                </a:gridCol>
                <a:gridCol w="3200400">
                  <a:extLst>
                    <a:ext uri="{9D8B030D-6E8A-4147-A177-3AD203B41FA5}">
                      <a16:colId xmlns:a16="http://schemas.microsoft.com/office/drawing/2014/main" val="20001"/>
                    </a:ext>
                  </a:extLst>
                </a:gridCol>
              </a:tblGrid>
              <a:tr h="365760">
                <a:tc>
                  <a:txBody>
                    <a:bodyPr/>
                    <a:lstStyle/>
                    <a:p>
                      <a:pPr algn="ctr"/>
                      <a:r>
                        <a:rPr sz="1300" b="1" i="0">
                          <a:solidFill>
                            <a:srgbClr val="FFFFFF"/>
                          </a:solidFill>
                          <a:latin typeface="Calibri"/>
                        </a:rPr>
                        <a:t>Year</a:t>
                      </a:r>
                    </a:p>
                  </a:txBody>
                  <a:tcPr>
                    <a:solidFill>
                      <a:srgbClr val="36454F"/>
                    </a:solidFill>
                  </a:tcPr>
                </a:tc>
                <a:tc>
                  <a:txBody>
                    <a:bodyPr/>
                    <a:lstStyle/>
                    <a:p>
                      <a:pPr algn="ctr"/>
                      <a:r>
                        <a:rPr sz="1300" b="1" i="0">
                          <a:solidFill>
                            <a:srgbClr val="FFFFFF"/>
                          </a:solidFill>
                          <a:latin typeface="Calibri"/>
                        </a:rPr>
                        <a:t>Serious claims (number)</a:t>
                      </a:r>
                    </a:p>
                  </a:txBody>
                  <a:tcPr>
                    <a:solidFill>
                      <a:srgbClr val="36454F"/>
                    </a:solidFill>
                  </a:tcPr>
                </a:tc>
                <a:extLst>
                  <a:ext uri="{0D108BD9-81ED-4DB2-BD59-A6C34878D82A}">
                    <a16:rowId xmlns:a16="http://schemas.microsoft.com/office/drawing/2014/main" val="10000"/>
                  </a:ext>
                </a:extLst>
              </a:tr>
              <a:tr h="365760">
                <a:tc>
                  <a:txBody>
                    <a:bodyPr/>
                    <a:lstStyle/>
                    <a:p>
                      <a:pPr algn="ctr"/>
                      <a:r>
                        <a:rPr sz="1400" b="0" i="0">
                          <a:solidFill>
                            <a:srgbClr val="000000"/>
                          </a:solidFill>
                          <a:latin typeface="Calibri"/>
                        </a:rPr>
                        <a:t>2014-15</a:t>
                      </a:r>
                    </a:p>
                  </a:txBody>
                  <a:tcPr>
                    <a:solidFill>
                      <a:srgbClr val="FFFFFF"/>
                    </a:solidFill>
                  </a:tcPr>
                </a:tc>
                <a:tc>
                  <a:txBody>
                    <a:bodyPr/>
                    <a:lstStyle/>
                    <a:p>
                      <a:pPr algn="r"/>
                      <a:r>
                        <a:rPr sz="1400" b="0" i="0">
                          <a:solidFill>
                            <a:srgbClr val="000000"/>
                          </a:solidFill>
                          <a:latin typeface="Calibri"/>
                        </a:rPr>
                        <a:t>12,397</a:t>
                      </a:r>
                    </a:p>
                  </a:txBody>
                  <a:tcPr>
                    <a:solidFill>
                      <a:srgbClr val="FFFFFF"/>
                    </a:solidFill>
                  </a:tcPr>
                </a:tc>
                <a:extLst>
                  <a:ext uri="{0D108BD9-81ED-4DB2-BD59-A6C34878D82A}">
                    <a16:rowId xmlns:a16="http://schemas.microsoft.com/office/drawing/2014/main" val="10001"/>
                  </a:ext>
                </a:extLst>
              </a:tr>
              <a:tr h="365760">
                <a:tc>
                  <a:txBody>
                    <a:bodyPr/>
                    <a:lstStyle/>
                    <a:p>
                      <a:pPr algn="ctr"/>
                      <a:r>
                        <a:rPr sz="1400" b="0" i="0">
                          <a:solidFill>
                            <a:srgbClr val="000000"/>
                          </a:solidFill>
                          <a:latin typeface="Calibri"/>
                        </a:rPr>
                        <a:t>2015-16</a:t>
                      </a:r>
                    </a:p>
                  </a:txBody>
                  <a:tcPr>
                    <a:solidFill>
                      <a:srgbClr val="F5F5F5"/>
                    </a:solidFill>
                  </a:tcPr>
                </a:tc>
                <a:tc>
                  <a:txBody>
                    <a:bodyPr/>
                    <a:lstStyle/>
                    <a:p>
                      <a:pPr algn="r"/>
                      <a:r>
                        <a:rPr sz="1400" b="0" i="0">
                          <a:solidFill>
                            <a:srgbClr val="000000"/>
                          </a:solidFill>
                          <a:latin typeface="Calibri"/>
                        </a:rPr>
                        <a:t>12,753</a:t>
                      </a:r>
                    </a:p>
                  </a:txBody>
                  <a:tcPr>
                    <a:solidFill>
                      <a:srgbClr val="F5F5F5"/>
                    </a:solidFill>
                  </a:tcPr>
                </a:tc>
                <a:extLst>
                  <a:ext uri="{0D108BD9-81ED-4DB2-BD59-A6C34878D82A}">
                    <a16:rowId xmlns:a16="http://schemas.microsoft.com/office/drawing/2014/main" val="10002"/>
                  </a:ext>
                </a:extLst>
              </a:tr>
              <a:tr h="365760">
                <a:tc>
                  <a:txBody>
                    <a:bodyPr/>
                    <a:lstStyle/>
                    <a:p>
                      <a:pPr algn="ctr"/>
                      <a:r>
                        <a:rPr sz="1400" b="0" i="0">
                          <a:solidFill>
                            <a:srgbClr val="000000"/>
                          </a:solidFill>
                          <a:latin typeface="Calibri"/>
                        </a:rPr>
                        <a:t>2016-17</a:t>
                      </a:r>
                    </a:p>
                  </a:txBody>
                  <a:tcPr>
                    <a:solidFill>
                      <a:srgbClr val="FFFFFF"/>
                    </a:solidFill>
                  </a:tcPr>
                </a:tc>
                <a:tc>
                  <a:txBody>
                    <a:bodyPr/>
                    <a:lstStyle/>
                    <a:p>
                      <a:pPr algn="r"/>
                      <a:r>
                        <a:rPr sz="1400" b="0" i="0">
                          <a:solidFill>
                            <a:srgbClr val="000000"/>
                          </a:solidFill>
                          <a:latin typeface="Calibri"/>
                        </a:rPr>
                        <a:t>12,958</a:t>
                      </a:r>
                    </a:p>
                  </a:txBody>
                  <a:tcPr>
                    <a:solidFill>
                      <a:srgbClr val="FFFFFF"/>
                    </a:solidFill>
                  </a:tcPr>
                </a:tc>
                <a:extLst>
                  <a:ext uri="{0D108BD9-81ED-4DB2-BD59-A6C34878D82A}">
                    <a16:rowId xmlns:a16="http://schemas.microsoft.com/office/drawing/2014/main" val="10003"/>
                  </a:ext>
                </a:extLst>
              </a:tr>
              <a:tr h="365760">
                <a:tc>
                  <a:txBody>
                    <a:bodyPr/>
                    <a:lstStyle/>
                    <a:p>
                      <a:pPr algn="ctr"/>
                      <a:r>
                        <a:rPr sz="1400" b="0" i="0">
                          <a:solidFill>
                            <a:srgbClr val="000000"/>
                          </a:solidFill>
                          <a:latin typeface="Calibri"/>
                        </a:rPr>
                        <a:t>2017-18</a:t>
                      </a:r>
                    </a:p>
                  </a:txBody>
                  <a:tcPr>
                    <a:solidFill>
                      <a:srgbClr val="F5F5F5"/>
                    </a:solidFill>
                  </a:tcPr>
                </a:tc>
                <a:tc>
                  <a:txBody>
                    <a:bodyPr/>
                    <a:lstStyle/>
                    <a:p>
                      <a:pPr algn="r"/>
                      <a:r>
                        <a:rPr sz="1400" b="0" i="0">
                          <a:solidFill>
                            <a:srgbClr val="000000"/>
                          </a:solidFill>
                          <a:latin typeface="Calibri"/>
                        </a:rPr>
                        <a:t>13,834</a:t>
                      </a:r>
                    </a:p>
                  </a:txBody>
                  <a:tcPr>
                    <a:solidFill>
                      <a:srgbClr val="F5F5F5"/>
                    </a:solidFill>
                  </a:tcPr>
                </a:tc>
                <a:extLst>
                  <a:ext uri="{0D108BD9-81ED-4DB2-BD59-A6C34878D82A}">
                    <a16:rowId xmlns:a16="http://schemas.microsoft.com/office/drawing/2014/main" val="10004"/>
                  </a:ext>
                </a:extLst>
              </a:tr>
              <a:tr h="365760">
                <a:tc>
                  <a:txBody>
                    <a:bodyPr/>
                    <a:lstStyle/>
                    <a:p>
                      <a:pPr algn="ctr"/>
                      <a:r>
                        <a:rPr sz="1400" b="0" i="0">
                          <a:solidFill>
                            <a:srgbClr val="000000"/>
                          </a:solidFill>
                          <a:latin typeface="Calibri"/>
                        </a:rPr>
                        <a:t>2018-19</a:t>
                      </a:r>
                    </a:p>
                  </a:txBody>
                  <a:tcPr>
                    <a:solidFill>
                      <a:srgbClr val="FFFFFF"/>
                    </a:solidFill>
                  </a:tcPr>
                </a:tc>
                <a:tc>
                  <a:txBody>
                    <a:bodyPr/>
                    <a:lstStyle/>
                    <a:p>
                      <a:pPr algn="r"/>
                      <a:r>
                        <a:rPr sz="1400" b="0" i="0">
                          <a:solidFill>
                            <a:srgbClr val="000000"/>
                          </a:solidFill>
                          <a:latin typeface="Calibri"/>
                        </a:rPr>
                        <a:t>14,429</a:t>
                      </a:r>
                    </a:p>
                  </a:txBody>
                  <a:tcPr>
                    <a:solidFill>
                      <a:srgbClr val="FFFFFF"/>
                    </a:solidFill>
                  </a:tcPr>
                </a:tc>
                <a:extLst>
                  <a:ext uri="{0D108BD9-81ED-4DB2-BD59-A6C34878D82A}">
                    <a16:rowId xmlns:a16="http://schemas.microsoft.com/office/drawing/2014/main" val="10005"/>
                  </a:ext>
                </a:extLst>
              </a:tr>
              <a:tr h="365760">
                <a:tc>
                  <a:txBody>
                    <a:bodyPr/>
                    <a:lstStyle/>
                    <a:p>
                      <a:pPr algn="ctr"/>
                      <a:r>
                        <a:rPr sz="1400" b="0" i="0">
                          <a:solidFill>
                            <a:srgbClr val="000000"/>
                          </a:solidFill>
                          <a:latin typeface="Calibri"/>
                        </a:rPr>
                        <a:t>2019-20</a:t>
                      </a:r>
                    </a:p>
                  </a:txBody>
                  <a:tcPr>
                    <a:solidFill>
                      <a:srgbClr val="F5F5F5"/>
                    </a:solidFill>
                  </a:tcPr>
                </a:tc>
                <a:tc>
                  <a:txBody>
                    <a:bodyPr/>
                    <a:lstStyle/>
                    <a:p>
                      <a:pPr algn="r"/>
                      <a:r>
                        <a:rPr sz="1400" b="0" i="0">
                          <a:solidFill>
                            <a:srgbClr val="000000"/>
                          </a:solidFill>
                          <a:latin typeface="Calibri"/>
                        </a:rPr>
                        <a:t>15,438</a:t>
                      </a:r>
                    </a:p>
                  </a:txBody>
                  <a:tcPr>
                    <a:solidFill>
                      <a:srgbClr val="F5F5F5"/>
                    </a:solidFill>
                  </a:tcPr>
                </a:tc>
                <a:extLst>
                  <a:ext uri="{0D108BD9-81ED-4DB2-BD59-A6C34878D82A}">
                    <a16:rowId xmlns:a16="http://schemas.microsoft.com/office/drawing/2014/main" val="10006"/>
                  </a:ext>
                </a:extLst>
              </a:tr>
              <a:tr h="365760">
                <a:tc>
                  <a:txBody>
                    <a:bodyPr/>
                    <a:lstStyle/>
                    <a:p>
                      <a:pPr algn="ctr"/>
                      <a:r>
                        <a:rPr sz="1400" b="0" i="0">
                          <a:solidFill>
                            <a:srgbClr val="000000"/>
                          </a:solidFill>
                          <a:latin typeface="Calibri"/>
                        </a:rPr>
                        <a:t>2020-21</a:t>
                      </a:r>
                    </a:p>
                  </a:txBody>
                  <a:tcPr>
                    <a:solidFill>
                      <a:srgbClr val="FFFFFF"/>
                    </a:solidFill>
                  </a:tcPr>
                </a:tc>
                <a:tc>
                  <a:txBody>
                    <a:bodyPr/>
                    <a:lstStyle/>
                    <a:p>
                      <a:pPr algn="r"/>
                      <a:r>
                        <a:rPr sz="1400" b="0" i="0">
                          <a:solidFill>
                            <a:srgbClr val="000000"/>
                          </a:solidFill>
                          <a:latin typeface="Calibri"/>
                        </a:rPr>
                        <a:t>16,077</a:t>
                      </a:r>
                    </a:p>
                  </a:txBody>
                  <a:tcPr>
                    <a:solidFill>
                      <a:srgbClr val="FFFFFF"/>
                    </a:solidFill>
                  </a:tcPr>
                </a:tc>
                <a:extLst>
                  <a:ext uri="{0D108BD9-81ED-4DB2-BD59-A6C34878D82A}">
                    <a16:rowId xmlns:a16="http://schemas.microsoft.com/office/drawing/2014/main" val="10007"/>
                  </a:ext>
                </a:extLst>
              </a:tr>
              <a:tr h="365760">
                <a:tc>
                  <a:txBody>
                    <a:bodyPr/>
                    <a:lstStyle/>
                    <a:p>
                      <a:pPr algn="ctr"/>
                      <a:r>
                        <a:rPr sz="1400" b="0" i="0">
                          <a:solidFill>
                            <a:srgbClr val="000000"/>
                          </a:solidFill>
                          <a:latin typeface="Calibri"/>
                        </a:rPr>
                        <a:t>2021-22</a:t>
                      </a:r>
                    </a:p>
                  </a:txBody>
                  <a:tcPr>
                    <a:solidFill>
                      <a:srgbClr val="F5F5F5"/>
                    </a:solidFill>
                  </a:tcPr>
                </a:tc>
                <a:tc>
                  <a:txBody>
                    <a:bodyPr/>
                    <a:lstStyle/>
                    <a:p>
                      <a:pPr algn="r"/>
                      <a:r>
                        <a:rPr sz="1400" b="0" i="0">
                          <a:solidFill>
                            <a:srgbClr val="000000"/>
                          </a:solidFill>
                          <a:latin typeface="Calibri"/>
                        </a:rPr>
                        <a:t>16,101</a:t>
                      </a:r>
                    </a:p>
                  </a:txBody>
                  <a:tcPr>
                    <a:solidFill>
                      <a:srgbClr val="F5F5F5"/>
                    </a:solidFill>
                  </a:tcPr>
                </a:tc>
                <a:extLst>
                  <a:ext uri="{0D108BD9-81ED-4DB2-BD59-A6C34878D82A}">
                    <a16:rowId xmlns:a16="http://schemas.microsoft.com/office/drawing/2014/main" val="10008"/>
                  </a:ext>
                </a:extLst>
              </a:tr>
              <a:tr h="365760">
                <a:tc>
                  <a:txBody>
                    <a:bodyPr/>
                    <a:lstStyle/>
                    <a:p>
                      <a:pPr algn="ctr"/>
                      <a:r>
                        <a:rPr sz="1400" b="0" i="0">
                          <a:solidFill>
                            <a:srgbClr val="000000"/>
                          </a:solidFill>
                          <a:latin typeface="Calibri"/>
                        </a:rPr>
                        <a:t>2022-23</a:t>
                      </a:r>
                    </a:p>
                  </a:txBody>
                  <a:tcPr>
                    <a:solidFill>
                      <a:srgbClr val="FFFFFF"/>
                    </a:solidFill>
                  </a:tcPr>
                </a:tc>
                <a:tc>
                  <a:txBody>
                    <a:bodyPr/>
                    <a:lstStyle/>
                    <a:p>
                      <a:pPr algn="r"/>
                      <a:r>
                        <a:rPr sz="1400" b="0" i="0">
                          <a:solidFill>
                            <a:srgbClr val="000000"/>
                          </a:solidFill>
                          <a:latin typeface="Calibri"/>
                        </a:rPr>
                        <a:t>17,156</a:t>
                      </a:r>
                    </a:p>
                  </a:txBody>
                  <a:tcPr>
                    <a:solidFill>
                      <a:srgbClr val="FFFFFF"/>
                    </a:solidFill>
                  </a:tcPr>
                </a:tc>
                <a:extLst>
                  <a:ext uri="{0D108BD9-81ED-4DB2-BD59-A6C34878D82A}">
                    <a16:rowId xmlns:a16="http://schemas.microsoft.com/office/drawing/2014/main" val="10009"/>
                  </a:ext>
                </a:extLst>
              </a:tr>
              <a:tr h="365760">
                <a:tc>
                  <a:txBody>
                    <a:bodyPr/>
                    <a:lstStyle/>
                    <a:p>
                      <a:pPr algn="ctr"/>
                      <a:r>
                        <a:rPr sz="1400" b="0" i="0">
                          <a:solidFill>
                            <a:srgbClr val="000000"/>
                          </a:solidFill>
                          <a:latin typeface="Calibri"/>
                        </a:rPr>
                        <a:t>2023-24p</a:t>
                      </a:r>
                    </a:p>
                  </a:txBody>
                  <a:tcPr>
                    <a:solidFill>
                      <a:srgbClr val="F5F5F5"/>
                    </a:solidFill>
                  </a:tcPr>
                </a:tc>
                <a:tc>
                  <a:txBody>
                    <a:bodyPr/>
                    <a:lstStyle/>
                    <a:p>
                      <a:pPr algn="r"/>
                      <a:r>
                        <a:rPr sz="1400" b="0" i="0">
                          <a:solidFill>
                            <a:srgbClr val="000000"/>
                          </a:solidFill>
                          <a:latin typeface="Calibri"/>
                        </a:rPr>
                        <a:t>17,609</a:t>
                      </a:r>
                    </a:p>
                  </a:txBody>
                  <a:tcPr>
                    <a:solidFill>
                      <a:srgbClr val="F5F5F5"/>
                    </a:solidFill>
                  </a:tcPr>
                </a:tc>
                <a:extLst>
                  <a:ext uri="{0D108BD9-81ED-4DB2-BD59-A6C34878D82A}">
                    <a16:rowId xmlns:a16="http://schemas.microsoft.com/office/drawing/2014/main" val="10010"/>
                  </a:ext>
                </a:extLst>
              </a:tr>
            </a:tbl>
          </a:graphicData>
        </a:graphic>
      </p:graphicFrame>
      <p:sp>
        <p:nvSpPr>
          <p:cNvPr id="5" name="Rounded Rectangle 4"/>
          <p:cNvSpPr/>
          <p:nvPr/>
        </p:nvSpPr>
        <p:spPr>
          <a:xfrm>
            <a:off x="6400800" y="1737360"/>
            <a:ext cx="5303520" cy="1371600"/>
          </a:xfrm>
          <a:prstGeom prst="roundRect">
            <a:avLst/>
          </a:prstGeom>
          <a:solidFill>
            <a:srgbClr val="FFF8E7"/>
          </a:solidFill>
          <a:ln w="12700">
            <a:solidFill>
              <a:srgbClr val="B08020"/>
            </a:solidFill>
          </a:ln>
        </p:spPr>
        <p:style>
          <a:lnRef idx="1">
            <a:schemeClr val="accent1"/>
          </a:lnRef>
          <a:fillRef idx="3">
            <a:schemeClr val="accent1"/>
          </a:fillRef>
          <a:effectRef idx="2">
            <a:schemeClr val="accent1"/>
          </a:effectRef>
          <a:fontRef idx="minor">
            <a:schemeClr val="lt1"/>
          </a:fontRef>
        </p:style>
        <p:txBody>
          <a:bodyPr wrap="square" lIns="109728" tIns="91440" rIns="109728" bIns="91440" rtlCol="0" anchor="ctr"/>
          <a:lstStyle/>
          <a:p>
            <a:pPr algn="ctr"/>
            <a:r>
              <a:rPr sz="1300" b="1" i="0">
                <a:solidFill>
                  <a:srgbClr val="000000"/>
                </a:solidFill>
                <a:latin typeface="Calibri"/>
              </a:rPr>
              <a:t>ANZSIC</a:t>
            </a:r>
            <a:r>
              <a:rPr sz="1200" b="0" i="0">
                <a:solidFill>
                  <a:srgbClr val="000000"/>
                </a:solidFill>
                <a:latin typeface="Calibri"/>
              </a:rPr>
              <a:t> = Australian and New Zealand Standard Industrial Classification. Used by SWA to record "the range of economic activities undertaken by a business to produce goods and services" (item 8 cover page).</a:t>
            </a:r>
          </a:p>
        </p:txBody>
      </p:sp>
      <p:sp>
        <p:nvSpPr>
          <p:cNvPr id="7" name="Rounded Rectangle 6"/>
          <p:cNvSpPr/>
          <p:nvPr/>
        </p:nvSpPr>
        <p:spPr>
          <a:xfrm>
            <a:off x="6400800" y="3383280"/>
            <a:ext cx="5303520" cy="1828800"/>
          </a:xfrm>
          <a:prstGeom prst="roundRect">
            <a:avLst/>
          </a:prstGeom>
          <a:solidFill>
            <a:srgbClr val="FFF8E7"/>
          </a:solidFill>
          <a:ln w="12700">
            <a:solidFill>
              <a:srgbClr val="B08020"/>
            </a:solidFill>
          </a:ln>
        </p:spPr>
        <p:style>
          <a:lnRef idx="1">
            <a:schemeClr val="accent1"/>
          </a:lnRef>
          <a:fillRef idx="3">
            <a:schemeClr val="accent1"/>
          </a:fillRef>
          <a:effectRef idx="2">
            <a:schemeClr val="accent1"/>
          </a:effectRef>
          <a:fontRef idx="minor">
            <a:schemeClr val="lt1"/>
          </a:fontRef>
        </p:style>
        <p:txBody>
          <a:bodyPr wrap="square" lIns="109728" tIns="91440" rIns="109728" bIns="91440" rtlCol="0" anchor="ctr"/>
          <a:lstStyle/>
          <a:p>
            <a:pPr algn="ctr"/>
            <a:r>
              <a:rPr sz="1300" b="1" i="0">
                <a:solidFill>
                  <a:srgbClr val="000000"/>
                </a:solidFill>
                <a:latin typeface="Calibri"/>
              </a:rPr>
              <a:t>Division E</a:t>
            </a:r>
            <a:r>
              <a:rPr sz="1200" b="0" i="0">
                <a:solidFill>
                  <a:srgbClr val="000000"/>
                </a:solidFill>
                <a:latin typeface="Calibri"/>
              </a:rPr>
              <a:t> in ANZSIC = Construction industry. ANZSIC sub-divisions: 30 Building Construction; 31 Heavy and Civil Engineering Construction; 32 Construction Services.</a:t>
            </a:r>
          </a:p>
          <a:p>
            <a:pPr>
              <a:spcBef>
                <a:spcPts val="400"/>
              </a:spcBef>
            </a:pPr>
            <a:r>
              <a:rPr sz="1000" b="0" i="1">
                <a:solidFill>
                  <a:srgbClr val="606060"/>
                </a:solidFill>
                <a:latin typeface="Calibri"/>
              </a:rPr>
              <a:t>Source for Division E definition: ABS ANZSIC classification (linked from item 8 cover page).</a:t>
            </a:r>
          </a:p>
        </p:txBody>
      </p:sp>
      <p:sp>
        <p:nvSpPr>
          <p:cNvPr id="9" name="TextBox 8"/>
          <p:cNvSpPr txBox="1"/>
          <p:nvPr/>
        </p:nvSpPr>
        <p:spPr>
          <a:xfrm>
            <a:off x="457200" y="6309360"/>
            <a:ext cx="11247120" cy="169277"/>
          </a:xfrm>
          <a:prstGeom prst="rect">
            <a:avLst/>
          </a:prstGeom>
          <a:noFill/>
        </p:spPr>
        <p:txBody>
          <a:bodyPr wrap="square" lIns="0" tIns="0" rIns="0" bIns="0">
            <a:spAutoFit/>
          </a:bodyPr>
          <a:lstStyle/>
          <a:p>
            <a:pPr algn="ctr"/>
            <a:r>
              <a:rPr sz="1100" b="0" dirty="0">
                <a:latin typeface="Calibri"/>
              </a:rPr>
              <a:t>Source: Safe Work Australia, National Dataset for Compensation-based Statistics - detailed data file, 2023-24, Table 1.</a:t>
            </a:r>
            <a:r>
              <a:rPr lang="en-AU" sz="1100" b="0" dirty="0">
                <a:latin typeface="Calibri"/>
              </a:rPr>
              <a:t>1</a:t>
            </a:r>
            <a:endParaRPr sz="1100" b="0" dirty="0">
              <a:latin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274320"/>
            <a:ext cx="11247120" cy="640080"/>
          </a:xfrm>
          <a:prstGeom prst="rect">
            <a:avLst/>
          </a:prstGeom>
          <a:noFill/>
        </p:spPr>
        <p:txBody>
          <a:bodyPr wrap="square" lIns="0" tIns="0" rIns="0" bIns="0">
            <a:spAutoFit/>
          </a:bodyPr>
          <a:lstStyle/>
          <a:p>
            <a:pPr algn="l"/>
            <a:r>
              <a:rPr sz="2200" b="1" i="0">
                <a:solidFill>
                  <a:srgbClr val="000000"/>
                </a:solidFill>
                <a:latin typeface="Calibri"/>
              </a:rPr>
              <a:t>Tables 1.2 and 1.3: Construction industry - claims frequency and incidence rates</a:t>
            </a:r>
          </a:p>
        </p:txBody>
      </p:sp>
      <p:sp>
        <p:nvSpPr>
          <p:cNvPr id="3" name="TextBox 2"/>
          <p:cNvSpPr txBox="1"/>
          <p:nvPr/>
        </p:nvSpPr>
        <p:spPr>
          <a:xfrm>
            <a:off x="457200" y="914400"/>
            <a:ext cx="11247120" cy="457200"/>
          </a:xfrm>
          <a:prstGeom prst="rect">
            <a:avLst/>
          </a:prstGeom>
          <a:noFill/>
        </p:spPr>
        <p:txBody>
          <a:bodyPr wrap="square" lIns="0" tIns="0" rIns="0" bIns="0">
            <a:spAutoFit/>
          </a:bodyPr>
          <a:lstStyle/>
          <a:p>
            <a:pPr algn="l"/>
            <a:r>
              <a:rPr sz="1400" b="0" i="1">
                <a:solidFill>
                  <a:srgbClr val="000000"/>
                </a:solidFill>
                <a:latin typeface="Calibri"/>
              </a:rPr>
              <a:t>Construction (ANZSIC Division E)</a:t>
            </a:r>
          </a:p>
        </p:txBody>
      </p:sp>
      <p:graphicFrame>
        <p:nvGraphicFramePr>
          <p:cNvPr id="4" name="Table 3"/>
          <p:cNvGraphicFramePr>
            <a:graphicFrameLocks noGrp="1"/>
          </p:cNvGraphicFramePr>
          <p:nvPr/>
        </p:nvGraphicFramePr>
        <p:xfrm>
          <a:off x="457200" y="1554480"/>
          <a:ext cx="5943600" cy="4023360"/>
        </p:xfrm>
        <a:graphic>
          <a:graphicData uri="http://schemas.openxmlformats.org/drawingml/2006/table">
            <a:tbl>
              <a:tblPr firstRow="1" bandRow="1">
                <a:tableStyleId>{5C22544A-7EE6-4342-B048-85BDC9FD1C3A}</a:tableStyleId>
              </a:tblPr>
              <a:tblGrid>
                <a:gridCol w="1463040">
                  <a:extLst>
                    <a:ext uri="{9D8B030D-6E8A-4147-A177-3AD203B41FA5}">
                      <a16:colId xmlns:a16="http://schemas.microsoft.com/office/drawing/2014/main" val="20000"/>
                    </a:ext>
                  </a:extLst>
                </a:gridCol>
                <a:gridCol w="2240280">
                  <a:extLst>
                    <a:ext uri="{9D8B030D-6E8A-4147-A177-3AD203B41FA5}">
                      <a16:colId xmlns:a16="http://schemas.microsoft.com/office/drawing/2014/main" val="20001"/>
                    </a:ext>
                  </a:extLst>
                </a:gridCol>
                <a:gridCol w="2240280">
                  <a:extLst>
                    <a:ext uri="{9D8B030D-6E8A-4147-A177-3AD203B41FA5}">
                      <a16:colId xmlns:a16="http://schemas.microsoft.com/office/drawing/2014/main" val="20002"/>
                    </a:ext>
                  </a:extLst>
                </a:gridCol>
              </a:tblGrid>
              <a:tr h="365760">
                <a:tc>
                  <a:txBody>
                    <a:bodyPr/>
                    <a:lstStyle/>
                    <a:p>
                      <a:pPr algn="ctr"/>
                      <a:r>
                        <a:rPr sz="1300" b="1" i="0">
                          <a:solidFill>
                            <a:srgbClr val="FFFFFF"/>
                          </a:solidFill>
                          <a:latin typeface="Calibri"/>
                        </a:rPr>
                        <a:t>Year</a:t>
                      </a:r>
                    </a:p>
                  </a:txBody>
                  <a:tcPr>
                    <a:solidFill>
                      <a:srgbClr val="36454F"/>
                    </a:solidFill>
                  </a:tcPr>
                </a:tc>
                <a:tc>
                  <a:txBody>
                    <a:bodyPr/>
                    <a:lstStyle/>
                    <a:p>
                      <a:pPr algn="ctr"/>
                      <a:r>
                        <a:rPr sz="1300" b="1" i="0">
                          <a:solidFill>
                            <a:srgbClr val="FFFFFF"/>
                          </a:solidFill>
                          <a:latin typeface="Calibri"/>
                        </a:rPr>
                        <a:t>Frequency rate</a:t>
                      </a:r>
                    </a:p>
                  </a:txBody>
                  <a:tcPr>
                    <a:solidFill>
                      <a:srgbClr val="36454F"/>
                    </a:solidFill>
                  </a:tcPr>
                </a:tc>
                <a:tc>
                  <a:txBody>
                    <a:bodyPr/>
                    <a:lstStyle/>
                    <a:p>
                      <a:pPr algn="ctr"/>
                      <a:r>
                        <a:rPr sz="1300" b="1" i="0">
                          <a:solidFill>
                            <a:srgbClr val="FFFFFF"/>
                          </a:solidFill>
                          <a:latin typeface="Calibri"/>
                        </a:rPr>
                        <a:t>Incidence rate</a:t>
                      </a:r>
                    </a:p>
                  </a:txBody>
                  <a:tcPr>
                    <a:solidFill>
                      <a:srgbClr val="36454F"/>
                    </a:solidFill>
                  </a:tcPr>
                </a:tc>
                <a:extLst>
                  <a:ext uri="{0D108BD9-81ED-4DB2-BD59-A6C34878D82A}">
                    <a16:rowId xmlns:a16="http://schemas.microsoft.com/office/drawing/2014/main" val="10000"/>
                  </a:ext>
                </a:extLst>
              </a:tr>
              <a:tr h="365760">
                <a:tc>
                  <a:txBody>
                    <a:bodyPr/>
                    <a:lstStyle/>
                    <a:p>
                      <a:pPr algn="ctr"/>
                      <a:r>
                        <a:rPr sz="1400" b="0" i="0">
                          <a:solidFill>
                            <a:srgbClr val="000000"/>
                          </a:solidFill>
                          <a:latin typeface="Calibri"/>
                        </a:rPr>
                        <a:t>2014-15</a:t>
                      </a:r>
                    </a:p>
                  </a:txBody>
                  <a:tcPr>
                    <a:solidFill>
                      <a:srgbClr val="FFFFFF"/>
                    </a:solidFill>
                  </a:tcPr>
                </a:tc>
                <a:tc>
                  <a:txBody>
                    <a:bodyPr/>
                    <a:lstStyle/>
                    <a:p>
                      <a:pPr algn="r"/>
                      <a:r>
                        <a:rPr sz="1400" b="0" i="0">
                          <a:solidFill>
                            <a:srgbClr val="000000"/>
                          </a:solidFill>
                          <a:latin typeface="Calibri"/>
                        </a:rPr>
                        <a:t>7.9</a:t>
                      </a:r>
                    </a:p>
                  </a:txBody>
                  <a:tcPr>
                    <a:solidFill>
                      <a:srgbClr val="FFFFFF"/>
                    </a:solidFill>
                  </a:tcPr>
                </a:tc>
                <a:tc>
                  <a:txBody>
                    <a:bodyPr/>
                    <a:lstStyle/>
                    <a:p>
                      <a:pPr algn="r"/>
                      <a:r>
                        <a:rPr sz="1400" b="0" i="0">
                          <a:solidFill>
                            <a:srgbClr val="000000"/>
                          </a:solidFill>
                          <a:latin typeface="Calibri"/>
                        </a:rPr>
                        <a:t>15.6</a:t>
                      </a:r>
                    </a:p>
                  </a:txBody>
                  <a:tcPr>
                    <a:solidFill>
                      <a:srgbClr val="FFFFFF"/>
                    </a:solidFill>
                  </a:tcPr>
                </a:tc>
                <a:extLst>
                  <a:ext uri="{0D108BD9-81ED-4DB2-BD59-A6C34878D82A}">
                    <a16:rowId xmlns:a16="http://schemas.microsoft.com/office/drawing/2014/main" val="10001"/>
                  </a:ext>
                </a:extLst>
              </a:tr>
              <a:tr h="365760">
                <a:tc>
                  <a:txBody>
                    <a:bodyPr/>
                    <a:lstStyle/>
                    <a:p>
                      <a:pPr algn="ctr"/>
                      <a:r>
                        <a:rPr sz="1400" b="0" i="0">
                          <a:solidFill>
                            <a:srgbClr val="000000"/>
                          </a:solidFill>
                          <a:latin typeface="Calibri"/>
                        </a:rPr>
                        <a:t>2015-16</a:t>
                      </a:r>
                    </a:p>
                  </a:txBody>
                  <a:tcPr>
                    <a:solidFill>
                      <a:srgbClr val="F5F5F5"/>
                    </a:solidFill>
                  </a:tcPr>
                </a:tc>
                <a:tc>
                  <a:txBody>
                    <a:bodyPr/>
                    <a:lstStyle/>
                    <a:p>
                      <a:pPr algn="r"/>
                      <a:r>
                        <a:rPr sz="1400" b="0" i="0">
                          <a:solidFill>
                            <a:srgbClr val="000000"/>
                          </a:solidFill>
                          <a:latin typeface="Calibri"/>
                        </a:rPr>
                        <a:t>8.0</a:t>
                      </a:r>
                    </a:p>
                  </a:txBody>
                  <a:tcPr>
                    <a:solidFill>
                      <a:srgbClr val="F5F5F5"/>
                    </a:solidFill>
                  </a:tcPr>
                </a:tc>
                <a:tc>
                  <a:txBody>
                    <a:bodyPr/>
                    <a:lstStyle/>
                    <a:p>
                      <a:pPr algn="r"/>
                      <a:r>
                        <a:rPr sz="1400" b="0" i="0">
                          <a:solidFill>
                            <a:srgbClr val="000000"/>
                          </a:solidFill>
                          <a:latin typeface="Calibri"/>
                        </a:rPr>
                        <a:t>16.0</a:t>
                      </a:r>
                    </a:p>
                  </a:txBody>
                  <a:tcPr>
                    <a:solidFill>
                      <a:srgbClr val="F5F5F5"/>
                    </a:solidFill>
                  </a:tcPr>
                </a:tc>
                <a:extLst>
                  <a:ext uri="{0D108BD9-81ED-4DB2-BD59-A6C34878D82A}">
                    <a16:rowId xmlns:a16="http://schemas.microsoft.com/office/drawing/2014/main" val="10002"/>
                  </a:ext>
                </a:extLst>
              </a:tr>
              <a:tr h="365760">
                <a:tc>
                  <a:txBody>
                    <a:bodyPr/>
                    <a:lstStyle/>
                    <a:p>
                      <a:pPr algn="ctr"/>
                      <a:r>
                        <a:rPr sz="1400" b="0" i="0">
                          <a:solidFill>
                            <a:srgbClr val="000000"/>
                          </a:solidFill>
                          <a:latin typeface="Calibri"/>
                        </a:rPr>
                        <a:t>2016-17</a:t>
                      </a:r>
                    </a:p>
                  </a:txBody>
                  <a:tcPr>
                    <a:solidFill>
                      <a:srgbClr val="FFFFFF"/>
                    </a:solidFill>
                  </a:tcPr>
                </a:tc>
                <a:tc>
                  <a:txBody>
                    <a:bodyPr/>
                    <a:lstStyle/>
                    <a:p>
                      <a:pPr algn="r"/>
                      <a:r>
                        <a:rPr sz="1400" b="0" i="0">
                          <a:solidFill>
                            <a:srgbClr val="000000"/>
                          </a:solidFill>
                          <a:latin typeface="Calibri"/>
                        </a:rPr>
                        <a:t>7.8</a:t>
                      </a:r>
                    </a:p>
                  </a:txBody>
                  <a:tcPr>
                    <a:solidFill>
                      <a:srgbClr val="FFFFFF"/>
                    </a:solidFill>
                  </a:tcPr>
                </a:tc>
                <a:tc>
                  <a:txBody>
                    <a:bodyPr/>
                    <a:lstStyle/>
                    <a:p>
                      <a:pPr algn="r"/>
                      <a:r>
                        <a:rPr sz="1400" b="0" i="0">
                          <a:solidFill>
                            <a:srgbClr val="000000"/>
                          </a:solidFill>
                          <a:latin typeface="Calibri"/>
                        </a:rPr>
                        <a:t>15.5</a:t>
                      </a:r>
                    </a:p>
                  </a:txBody>
                  <a:tcPr>
                    <a:solidFill>
                      <a:srgbClr val="FFFFFF"/>
                    </a:solidFill>
                  </a:tcPr>
                </a:tc>
                <a:extLst>
                  <a:ext uri="{0D108BD9-81ED-4DB2-BD59-A6C34878D82A}">
                    <a16:rowId xmlns:a16="http://schemas.microsoft.com/office/drawing/2014/main" val="10003"/>
                  </a:ext>
                </a:extLst>
              </a:tr>
              <a:tr h="365760">
                <a:tc>
                  <a:txBody>
                    <a:bodyPr/>
                    <a:lstStyle/>
                    <a:p>
                      <a:pPr algn="ctr"/>
                      <a:r>
                        <a:rPr sz="1400" b="0" i="0">
                          <a:solidFill>
                            <a:srgbClr val="000000"/>
                          </a:solidFill>
                          <a:latin typeface="Calibri"/>
                        </a:rPr>
                        <a:t>2017-18</a:t>
                      </a:r>
                    </a:p>
                  </a:txBody>
                  <a:tcPr>
                    <a:solidFill>
                      <a:srgbClr val="F5F5F5"/>
                    </a:solidFill>
                  </a:tcPr>
                </a:tc>
                <a:tc>
                  <a:txBody>
                    <a:bodyPr/>
                    <a:lstStyle/>
                    <a:p>
                      <a:pPr algn="r"/>
                      <a:r>
                        <a:rPr sz="1400" b="0" i="0">
                          <a:solidFill>
                            <a:srgbClr val="000000"/>
                          </a:solidFill>
                          <a:latin typeface="Calibri"/>
                        </a:rPr>
                        <a:t>7.5</a:t>
                      </a:r>
                    </a:p>
                  </a:txBody>
                  <a:tcPr>
                    <a:solidFill>
                      <a:srgbClr val="F5F5F5"/>
                    </a:solidFill>
                  </a:tcPr>
                </a:tc>
                <a:tc>
                  <a:txBody>
                    <a:bodyPr/>
                    <a:lstStyle/>
                    <a:p>
                      <a:pPr algn="r"/>
                      <a:r>
                        <a:rPr sz="1400" b="0" i="0">
                          <a:solidFill>
                            <a:srgbClr val="000000"/>
                          </a:solidFill>
                          <a:latin typeface="Calibri"/>
                        </a:rPr>
                        <a:t>14.9</a:t>
                      </a:r>
                    </a:p>
                  </a:txBody>
                  <a:tcPr>
                    <a:solidFill>
                      <a:srgbClr val="F5F5F5"/>
                    </a:solidFill>
                  </a:tcPr>
                </a:tc>
                <a:extLst>
                  <a:ext uri="{0D108BD9-81ED-4DB2-BD59-A6C34878D82A}">
                    <a16:rowId xmlns:a16="http://schemas.microsoft.com/office/drawing/2014/main" val="10004"/>
                  </a:ext>
                </a:extLst>
              </a:tr>
              <a:tr h="365760">
                <a:tc>
                  <a:txBody>
                    <a:bodyPr/>
                    <a:lstStyle/>
                    <a:p>
                      <a:pPr algn="ctr"/>
                      <a:r>
                        <a:rPr sz="1400" b="0" i="0">
                          <a:solidFill>
                            <a:srgbClr val="000000"/>
                          </a:solidFill>
                          <a:latin typeface="Calibri"/>
                        </a:rPr>
                        <a:t>2018-19</a:t>
                      </a:r>
                    </a:p>
                  </a:txBody>
                  <a:tcPr>
                    <a:solidFill>
                      <a:srgbClr val="FFFFFF"/>
                    </a:solidFill>
                  </a:tcPr>
                </a:tc>
                <a:tc>
                  <a:txBody>
                    <a:bodyPr/>
                    <a:lstStyle/>
                    <a:p>
                      <a:pPr algn="r"/>
                      <a:r>
                        <a:rPr sz="1400" b="0" i="0">
                          <a:solidFill>
                            <a:srgbClr val="000000"/>
                          </a:solidFill>
                          <a:latin typeface="Calibri"/>
                        </a:rPr>
                        <a:t>7.7</a:t>
                      </a:r>
                    </a:p>
                  </a:txBody>
                  <a:tcPr>
                    <a:solidFill>
                      <a:srgbClr val="FFFFFF"/>
                    </a:solidFill>
                  </a:tcPr>
                </a:tc>
                <a:tc>
                  <a:txBody>
                    <a:bodyPr/>
                    <a:lstStyle/>
                    <a:p>
                      <a:pPr algn="r"/>
                      <a:r>
                        <a:rPr sz="1400" b="0" i="0">
                          <a:solidFill>
                            <a:srgbClr val="000000"/>
                          </a:solidFill>
                          <a:latin typeface="Calibri"/>
                        </a:rPr>
                        <a:t>15.4</a:t>
                      </a:r>
                    </a:p>
                  </a:txBody>
                  <a:tcPr>
                    <a:solidFill>
                      <a:srgbClr val="FFFFFF"/>
                    </a:solidFill>
                  </a:tcPr>
                </a:tc>
                <a:extLst>
                  <a:ext uri="{0D108BD9-81ED-4DB2-BD59-A6C34878D82A}">
                    <a16:rowId xmlns:a16="http://schemas.microsoft.com/office/drawing/2014/main" val="10005"/>
                  </a:ext>
                </a:extLst>
              </a:tr>
              <a:tr h="365760">
                <a:tc>
                  <a:txBody>
                    <a:bodyPr/>
                    <a:lstStyle/>
                    <a:p>
                      <a:pPr algn="ctr"/>
                      <a:r>
                        <a:rPr sz="1400" b="0" i="0">
                          <a:solidFill>
                            <a:srgbClr val="000000"/>
                          </a:solidFill>
                          <a:latin typeface="Calibri"/>
                        </a:rPr>
                        <a:t>2019-20</a:t>
                      </a:r>
                    </a:p>
                  </a:txBody>
                  <a:tcPr>
                    <a:solidFill>
                      <a:srgbClr val="F5F5F5"/>
                    </a:solidFill>
                  </a:tcPr>
                </a:tc>
                <a:tc>
                  <a:txBody>
                    <a:bodyPr/>
                    <a:lstStyle/>
                    <a:p>
                      <a:pPr algn="r"/>
                      <a:r>
                        <a:rPr sz="1400" b="0" i="0">
                          <a:solidFill>
                            <a:srgbClr val="000000"/>
                          </a:solidFill>
                          <a:latin typeface="Calibri"/>
                        </a:rPr>
                        <a:t>8.4</a:t>
                      </a:r>
                    </a:p>
                  </a:txBody>
                  <a:tcPr>
                    <a:solidFill>
                      <a:srgbClr val="F5F5F5"/>
                    </a:solidFill>
                  </a:tcPr>
                </a:tc>
                <a:tc>
                  <a:txBody>
                    <a:bodyPr/>
                    <a:lstStyle/>
                    <a:p>
                      <a:pPr algn="r"/>
                      <a:r>
                        <a:rPr sz="1400" b="0" i="0">
                          <a:solidFill>
                            <a:srgbClr val="000000"/>
                          </a:solidFill>
                          <a:latin typeface="Calibri"/>
                        </a:rPr>
                        <a:t>16.2</a:t>
                      </a:r>
                    </a:p>
                  </a:txBody>
                  <a:tcPr>
                    <a:solidFill>
                      <a:srgbClr val="F5F5F5"/>
                    </a:solidFill>
                  </a:tcPr>
                </a:tc>
                <a:extLst>
                  <a:ext uri="{0D108BD9-81ED-4DB2-BD59-A6C34878D82A}">
                    <a16:rowId xmlns:a16="http://schemas.microsoft.com/office/drawing/2014/main" val="10006"/>
                  </a:ext>
                </a:extLst>
              </a:tr>
              <a:tr h="365760">
                <a:tc>
                  <a:txBody>
                    <a:bodyPr/>
                    <a:lstStyle/>
                    <a:p>
                      <a:pPr algn="ctr"/>
                      <a:r>
                        <a:rPr sz="1400" b="0" i="0">
                          <a:solidFill>
                            <a:srgbClr val="000000"/>
                          </a:solidFill>
                          <a:latin typeface="Calibri"/>
                        </a:rPr>
                        <a:t>2020-21</a:t>
                      </a:r>
                    </a:p>
                  </a:txBody>
                  <a:tcPr>
                    <a:solidFill>
                      <a:srgbClr val="FFFFFF"/>
                    </a:solidFill>
                  </a:tcPr>
                </a:tc>
                <a:tc>
                  <a:txBody>
                    <a:bodyPr/>
                    <a:lstStyle/>
                    <a:p>
                      <a:pPr algn="r"/>
                      <a:r>
                        <a:rPr sz="1400" b="0" i="0">
                          <a:solidFill>
                            <a:srgbClr val="000000"/>
                          </a:solidFill>
                          <a:latin typeface="Calibri"/>
                        </a:rPr>
                        <a:t>8.8</a:t>
                      </a:r>
                    </a:p>
                  </a:txBody>
                  <a:tcPr>
                    <a:solidFill>
                      <a:srgbClr val="FFFFFF"/>
                    </a:solidFill>
                  </a:tcPr>
                </a:tc>
                <a:tc>
                  <a:txBody>
                    <a:bodyPr/>
                    <a:lstStyle/>
                    <a:p>
                      <a:pPr algn="r"/>
                      <a:r>
                        <a:rPr sz="1400" b="0" i="0">
                          <a:solidFill>
                            <a:srgbClr val="000000"/>
                          </a:solidFill>
                          <a:latin typeface="Calibri"/>
                        </a:rPr>
                        <a:t>16.8</a:t>
                      </a:r>
                    </a:p>
                  </a:txBody>
                  <a:tcPr>
                    <a:solidFill>
                      <a:srgbClr val="FFFFFF"/>
                    </a:solidFill>
                  </a:tcPr>
                </a:tc>
                <a:extLst>
                  <a:ext uri="{0D108BD9-81ED-4DB2-BD59-A6C34878D82A}">
                    <a16:rowId xmlns:a16="http://schemas.microsoft.com/office/drawing/2014/main" val="10007"/>
                  </a:ext>
                </a:extLst>
              </a:tr>
              <a:tr h="365760">
                <a:tc>
                  <a:txBody>
                    <a:bodyPr/>
                    <a:lstStyle/>
                    <a:p>
                      <a:pPr algn="ctr"/>
                      <a:r>
                        <a:rPr sz="1400" b="0" i="0">
                          <a:solidFill>
                            <a:srgbClr val="000000"/>
                          </a:solidFill>
                          <a:latin typeface="Calibri"/>
                        </a:rPr>
                        <a:t>2021-22</a:t>
                      </a:r>
                    </a:p>
                  </a:txBody>
                  <a:tcPr>
                    <a:solidFill>
                      <a:srgbClr val="F5F5F5"/>
                    </a:solidFill>
                  </a:tcPr>
                </a:tc>
                <a:tc>
                  <a:txBody>
                    <a:bodyPr/>
                    <a:lstStyle/>
                    <a:p>
                      <a:pPr algn="r"/>
                      <a:r>
                        <a:rPr sz="1400" b="0" i="0">
                          <a:solidFill>
                            <a:srgbClr val="000000"/>
                          </a:solidFill>
                          <a:latin typeface="Calibri"/>
                        </a:rPr>
                        <a:t>10.5</a:t>
                      </a:r>
                    </a:p>
                  </a:txBody>
                  <a:tcPr>
                    <a:solidFill>
                      <a:srgbClr val="F5F5F5"/>
                    </a:solidFill>
                  </a:tcPr>
                </a:tc>
                <a:tc>
                  <a:txBody>
                    <a:bodyPr/>
                    <a:lstStyle/>
                    <a:p>
                      <a:pPr algn="r"/>
                      <a:r>
                        <a:rPr sz="1400" b="0" i="0">
                          <a:solidFill>
                            <a:srgbClr val="000000"/>
                          </a:solidFill>
                          <a:latin typeface="Calibri"/>
                        </a:rPr>
                        <a:t>19.8</a:t>
                      </a:r>
                    </a:p>
                  </a:txBody>
                  <a:tcPr>
                    <a:solidFill>
                      <a:srgbClr val="F5F5F5"/>
                    </a:solidFill>
                  </a:tcPr>
                </a:tc>
                <a:extLst>
                  <a:ext uri="{0D108BD9-81ED-4DB2-BD59-A6C34878D82A}">
                    <a16:rowId xmlns:a16="http://schemas.microsoft.com/office/drawing/2014/main" val="10008"/>
                  </a:ext>
                </a:extLst>
              </a:tr>
              <a:tr h="365760">
                <a:tc>
                  <a:txBody>
                    <a:bodyPr/>
                    <a:lstStyle/>
                    <a:p>
                      <a:pPr algn="ctr"/>
                      <a:r>
                        <a:rPr sz="1400" b="0" i="0">
                          <a:solidFill>
                            <a:srgbClr val="000000"/>
                          </a:solidFill>
                          <a:latin typeface="Calibri"/>
                        </a:rPr>
                        <a:t>2022-23</a:t>
                      </a:r>
                    </a:p>
                  </a:txBody>
                  <a:tcPr>
                    <a:solidFill>
                      <a:srgbClr val="FFFFFF"/>
                    </a:solidFill>
                  </a:tcPr>
                </a:tc>
                <a:tc>
                  <a:txBody>
                    <a:bodyPr/>
                    <a:lstStyle/>
                    <a:p>
                      <a:pPr algn="r"/>
                      <a:r>
                        <a:rPr sz="1400" b="0" i="0">
                          <a:solidFill>
                            <a:srgbClr val="000000"/>
                          </a:solidFill>
                          <a:latin typeface="Calibri"/>
                        </a:rPr>
                        <a:t>9.0</a:t>
                      </a:r>
                    </a:p>
                  </a:txBody>
                  <a:tcPr>
                    <a:solidFill>
                      <a:srgbClr val="FFFFFF"/>
                    </a:solidFill>
                  </a:tcPr>
                </a:tc>
                <a:tc>
                  <a:txBody>
                    <a:bodyPr/>
                    <a:lstStyle/>
                    <a:p>
                      <a:pPr algn="r"/>
                      <a:r>
                        <a:rPr sz="1400" b="0" i="0">
                          <a:solidFill>
                            <a:srgbClr val="000000"/>
                          </a:solidFill>
                          <a:latin typeface="Calibri"/>
                        </a:rPr>
                        <a:t>17.7</a:t>
                      </a:r>
                    </a:p>
                  </a:txBody>
                  <a:tcPr>
                    <a:solidFill>
                      <a:srgbClr val="FFFFFF"/>
                    </a:solidFill>
                  </a:tcPr>
                </a:tc>
                <a:extLst>
                  <a:ext uri="{0D108BD9-81ED-4DB2-BD59-A6C34878D82A}">
                    <a16:rowId xmlns:a16="http://schemas.microsoft.com/office/drawing/2014/main" val="10009"/>
                  </a:ext>
                </a:extLst>
              </a:tr>
              <a:tr h="365760">
                <a:tc>
                  <a:txBody>
                    <a:bodyPr/>
                    <a:lstStyle/>
                    <a:p>
                      <a:pPr algn="ctr"/>
                      <a:r>
                        <a:rPr sz="1400" b="0" i="0">
                          <a:solidFill>
                            <a:srgbClr val="000000"/>
                          </a:solidFill>
                          <a:latin typeface="Calibri"/>
                        </a:rPr>
                        <a:t>2023-24p</a:t>
                      </a:r>
                    </a:p>
                  </a:txBody>
                  <a:tcPr>
                    <a:solidFill>
                      <a:srgbClr val="F5F5F5"/>
                    </a:solidFill>
                  </a:tcPr>
                </a:tc>
                <a:tc>
                  <a:txBody>
                    <a:bodyPr/>
                    <a:lstStyle/>
                    <a:p>
                      <a:pPr algn="r"/>
                      <a:r>
                        <a:rPr sz="1400" b="0" i="0">
                          <a:solidFill>
                            <a:srgbClr val="000000"/>
                          </a:solidFill>
                          <a:latin typeface="Calibri"/>
                        </a:rPr>
                        <a:t>9.3</a:t>
                      </a:r>
                    </a:p>
                  </a:txBody>
                  <a:tcPr>
                    <a:solidFill>
                      <a:srgbClr val="F5F5F5"/>
                    </a:solidFill>
                  </a:tcPr>
                </a:tc>
                <a:tc>
                  <a:txBody>
                    <a:bodyPr/>
                    <a:lstStyle/>
                    <a:p>
                      <a:pPr algn="r"/>
                      <a:r>
                        <a:rPr sz="1400" b="0" i="0">
                          <a:solidFill>
                            <a:srgbClr val="000000"/>
                          </a:solidFill>
                          <a:latin typeface="Calibri"/>
                        </a:rPr>
                        <a:t>17.7</a:t>
                      </a:r>
                    </a:p>
                  </a:txBody>
                  <a:tcPr>
                    <a:solidFill>
                      <a:srgbClr val="F5F5F5"/>
                    </a:solidFill>
                  </a:tcPr>
                </a:tc>
                <a:extLst>
                  <a:ext uri="{0D108BD9-81ED-4DB2-BD59-A6C34878D82A}">
                    <a16:rowId xmlns:a16="http://schemas.microsoft.com/office/drawing/2014/main" val="10010"/>
                  </a:ext>
                </a:extLst>
              </a:tr>
            </a:tbl>
          </a:graphicData>
        </a:graphic>
      </p:graphicFrame>
      <p:sp>
        <p:nvSpPr>
          <p:cNvPr id="5" name="Oval 4"/>
          <p:cNvSpPr/>
          <p:nvPr/>
        </p:nvSpPr>
        <p:spPr>
          <a:xfrm>
            <a:off x="3639312" y="4526280"/>
            <a:ext cx="502920" cy="384048"/>
          </a:xfrm>
          <a:prstGeom prst="ellipse">
            <a:avLst/>
          </a:prstGeom>
          <a:noFill/>
          <a:ln w="317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6" name="Oval 5"/>
          <p:cNvSpPr/>
          <p:nvPr/>
        </p:nvSpPr>
        <p:spPr>
          <a:xfrm>
            <a:off x="5879592" y="4526280"/>
            <a:ext cx="502920" cy="384048"/>
          </a:xfrm>
          <a:prstGeom prst="ellipse">
            <a:avLst/>
          </a:prstGeom>
          <a:noFill/>
          <a:ln w="31750">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7" name="TextBox 6"/>
          <p:cNvSpPr txBox="1"/>
          <p:nvPr/>
        </p:nvSpPr>
        <p:spPr>
          <a:xfrm>
            <a:off x="6446520" y="4572000"/>
            <a:ext cx="1280160" cy="365760"/>
          </a:xfrm>
          <a:prstGeom prst="rect">
            <a:avLst/>
          </a:prstGeom>
          <a:noFill/>
        </p:spPr>
        <p:txBody>
          <a:bodyPr wrap="square" lIns="0" tIns="0" rIns="0" bIns="0">
            <a:spAutoFit/>
          </a:bodyPr>
          <a:lstStyle/>
          <a:p>
            <a:pPr algn="l"/>
            <a:r>
              <a:rPr sz="1300" b="1" i="0">
                <a:solidFill>
                  <a:srgbClr val="C00000"/>
                </a:solidFill>
                <a:latin typeface="Calibri"/>
              </a:rPr>
              <a:t>COVID-19</a:t>
            </a:r>
          </a:p>
        </p:txBody>
      </p:sp>
      <p:sp>
        <p:nvSpPr>
          <p:cNvPr id="8" name="Rounded Rectangle 7"/>
          <p:cNvSpPr/>
          <p:nvPr/>
        </p:nvSpPr>
        <p:spPr>
          <a:xfrm>
            <a:off x="7863840" y="1463040"/>
            <a:ext cx="4023360" cy="1828800"/>
          </a:xfrm>
          <a:prstGeom prst="roundRect">
            <a:avLst/>
          </a:prstGeom>
          <a:solidFill>
            <a:srgbClr val="FFF8E7"/>
          </a:solidFill>
          <a:ln w="12700">
            <a:solidFill>
              <a:srgbClr val="B08020"/>
            </a:solidFill>
          </a:ln>
        </p:spPr>
        <p:style>
          <a:lnRef idx="1">
            <a:schemeClr val="accent1"/>
          </a:lnRef>
          <a:fillRef idx="3">
            <a:schemeClr val="accent1"/>
          </a:fillRef>
          <a:effectRef idx="2">
            <a:schemeClr val="accent1"/>
          </a:effectRef>
          <a:fontRef idx="minor">
            <a:schemeClr val="lt1"/>
          </a:fontRef>
        </p:style>
        <p:txBody>
          <a:bodyPr wrap="square" lIns="109728" tIns="91440" rIns="109728" bIns="91440" rtlCol="0" anchor="ctr"/>
          <a:lstStyle/>
          <a:p>
            <a:pPr algn="ctr"/>
            <a:r>
              <a:rPr sz="1300" b="1" i="0">
                <a:solidFill>
                  <a:srgbClr val="000000"/>
                </a:solidFill>
                <a:latin typeface="Calibri"/>
              </a:rPr>
              <a:t>Frequency rate</a:t>
            </a:r>
            <a:r>
              <a:rPr sz="1200" b="0" i="0">
                <a:solidFill>
                  <a:srgbClr val="000000"/>
                </a:solidFill>
                <a:latin typeface="Calibri"/>
              </a:rPr>
              <a:t> (SWA, item 8 cover page):</a:t>
            </a:r>
          </a:p>
          <a:p>
            <a:pPr>
              <a:spcBef>
                <a:spcPts val="400"/>
              </a:spcBef>
            </a:pPr>
            <a:r>
              <a:rPr sz="1100" b="0" i="1">
                <a:solidFill>
                  <a:srgbClr val="000000"/>
                </a:solidFill>
                <a:latin typeface="Calibri"/>
              </a:rPr>
              <a:t>"The 'Claims frequency rate' is defined as the number of Claims per million hours worked in filled jobs covered under workers' compensation schemes."</a:t>
            </a:r>
          </a:p>
        </p:txBody>
      </p:sp>
      <p:sp>
        <p:nvSpPr>
          <p:cNvPr id="10" name="Rounded Rectangle 9"/>
          <p:cNvSpPr/>
          <p:nvPr/>
        </p:nvSpPr>
        <p:spPr>
          <a:xfrm>
            <a:off x="7863840" y="3474720"/>
            <a:ext cx="4023360" cy="1828800"/>
          </a:xfrm>
          <a:prstGeom prst="roundRect">
            <a:avLst/>
          </a:prstGeom>
          <a:solidFill>
            <a:srgbClr val="FFF8E7"/>
          </a:solidFill>
          <a:ln w="12700">
            <a:solidFill>
              <a:srgbClr val="B08020"/>
            </a:solidFill>
          </a:ln>
        </p:spPr>
        <p:style>
          <a:lnRef idx="1">
            <a:schemeClr val="accent1"/>
          </a:lnRef>
          <a:fillRef idx="3">
            <a:schemeClr val="accent1"/>
          </a:fillRef>
          <a:effectRef idx="2">
            <a:schemeClr val="accent1"/>
          </a:effectRef>
          <a:fontRef idx="minor">
            <a:schemeClr val="lt1"/>
          </a:fontRef>
        </p:style>
        <p:txBody>
          <a:bodyPr wrap="square" lIns="109728" tIns="91440" rIns="109728" bIns="91440" rtlCol="0" anchor="ctr"/>
          <a:lstStyle/>
          <a:p>
            <a:pPr algn="ctr"/>
            <a:r>
              <a:rPr sz="1300" b="1" i="0">
                <a:solidFill>
                  <a:srgbClr val="000000"/>
                </a:solidFill>
                <a:latin typeface="Calibri"/>
              </a:rPr>
              <a:t>Incidence rate</a:t>
            </a:r>
            <a:r>
              <a:rPr sz="1200" b="0" i="0">
                <a:solidFill>
                  <a:srgbClr val="000000"/>
                </a:solidFill>
                <a:latin typeface="Calibri"/>
              </a:rPr>
              <a:t> (SWA, item 8 cover page):</a:t>
            </a:r>
          </a:p>
          <a:p>
            <a:pPr>
              <a:spcBef>
                <a:spcPts val="400"/>
              </a:spcBef>
            </a:pPr>
            <a:r>
              <a:rPr sz="1100" b="0" i="1">
                <a:solidFill>
                  <a:srgbClr val="000000"/>
                </a:solidFill>
                <a:latin typeface="Calibri"/>
              </a:rPr>
              <a:t>"The 'Claim incidence rate' is defined as the number of Claims per thousand filled jobs covered under workers' compensation schemes."</a:t>
            </a:r>
          </a:p>
        </p:txBody>
      </p:sp>
      <p:sp>
        <p:nvSpPr>
          <p:cNvPr id="12" name="TextBox 11"/>
          <p:cNvSpPr txBox="1"/>
          <p:nvPr/>
        </p:nvSpPr>
        <p:spPr>
          <a:xfrm>
            <a:off x="457200" y="6309360"/>
            <a:ext cx="11247120" cy="169277"/>
          </a:xfrm>
          <a:prstGeom prst="rect">
            <a:avLst/>
          </a:prstGeom>
          <a:noFill/>
        </p:spPr>
        <p:txBody>
          <a:bodyPr wrap="square" lIns="0" tIns="0" rIns="0" bIns="0">
            <a:spAutoFit/>
          </a:bodyPr>
          <a:lstStyle/>
          <a:p>
            <a:pPr algn="ctr"/>
            <a:r>
              <a:rPr sz="1100" b="0" dirty="0">
                <a:latin typeface="Calibri"/>
              </a:rPr>
              <a:t>Source: Safe Work Australia, National Dataset for Compensation-based Statistics - detailed data file, 2023-24, Tables 1.2 and 1.3</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274320"/>
            <a:ext cx="11247120" cy="640080"/>
          </a:xfrm>
          <a:prstGeom prst="rect">
            <a:avLst/>
          </a:prstGeom>
          <a:noFill/>
        </p:spPr>
        <p:txBody>
          <a:bodyPr wrap="square" lIns="0" tIns="0" rIns="0" bIns="0">
            <a:spAutoFit/>
          </a:bodyPr>
          <a:lstStyle/>
          <a:p>
            <a:pPr algn="l"/>
            <a:r>
              <a:rPr sz="2400" b="1" i="0">
                <a:solidFill>
                  <a:srgbClr val="000000"/>
                </a:solidFill>
                <a:latin typeface="Calibri"/>
              </a:rPr>
              <a:t>Construction industry regulation: key dates</a:t>
            </a:r>
          </a:p>
        </p:txBody>
      </p:sp>
      <p:graphicFrame>
        <p:nvGraphicFramePr>
          <p:cNvPr id="4" name="Table 3"/>
          <p:cNvGraphicFramePr>
            <a:graphicFrameLocks noGrp="1"/>
          </p:cNvGraphicFramePr>
          <p:nvPr>
            <p:extLst>
              <p:ext uri="{D42A27DB-BD31-4B8C-83A1-F6EECF244321}">
                <p14:modId xmlns:p14="http://schemas.microsoft.com/office/powerpoint/2010/main" val="2146689704"/>
              </p:ext>
            </p:extLst>
          </p:nvPr>
        </p:nvGraphicFramePr>
        <p:xfrm>
          <a:off x="731520" y="1417320"/>
          <a:ext cx="10698480" cy="4681728"/>
        </p:xfrm>
        <a:graphic>
          <a:graphicData uri="http://schemas.openxmlformats.org/drawingml/2006/table">
            <a:tbl>
              <a:tblPr firstRow="1" bandRow="1">
                <a:tableStyleId>{5C22544A-7EE6-4342-B048-85BDC9FD1C3A}</a:tableStyleId>
              </a:tblPr>
              <a:tblGrid>
                <a:gridCol w="2926080">
                  <a:extLst>
                    <a:ext uri="{9D8B030D-6E8A-4147-A177-3AD203B41FA5}">
                      <a16:colId xmlns:a16="http://schemas.microsoft.com/office/drawing/2014/main" val="20000"/>
                    </a:ext>
                  </a:extLst>
                </a:gridCol>
                <a:gridCol w="7772400">
                  <a:extLst>
                    <a:ext uri="{9D8B030D-6E8A-4147-A177-3AD203B41FA5}">
                      <a16:colId xmlns:a16="http://schemas.microsoft.com/office/drawing/2014/main" val="20001"/>
                    </a:ext>
                  </a:extLst>
                </a:gridCol>
              </a:tblGrid>
              <a:tr h="384048">
                <a:tc>
                  <a:txBody>
                    <a:bodyPr/>
                    <a:lstStyle/>
                    <a:p>
                      <a:pPr algn="ctr"/>
                      <a:r>
                        <a:rPr sz="1400" b="1" i="0">
                          <a:solidFill>
                            <a:srgbClr val="FFFFFF"/>
                          </a:solidFill>
                          <a:latin typeface="Calibri"/>
                        </a:rPr>
                        <a:t>Date</a:t>
                      </a:r>
                    </a:p>
                  </a:txBody>
                  <a:tcPr>
                    <a:solidFill>
                      <a:srgbClr val="36454F"/>
                    </a:solidFill>
                  </a:tcPr>
                </a:tc>
                <a:tc>
                  <a:txBody>
                    <a:bodyPr/>
                    <a:lstStyle/>
                    <a:p>
                      <a:pPr algn="l"/>
                      <a:r>
                        <a:rPr sz="1400" b="1" i="0">
                          <a:solidFill>
                            <a:srgbClr val="FFFFFF"/>
                          </a:solidFill>
                          <a:latin typeface="Calibri"/>
                        </a:rPr>
                        <a:t>Event</a:t>
                      </a:r>
                    </a:p>
                  </a:txBody>
                  <a:tcPr>
                    <a:solidFill>
                      <a:srgbClr val="36454F"/>
                    </a:solidFill>
                  </a:tcPr>
                </a:tc>
                <a:extLst>
                  <a:ext uri="{0D108BD9-81ED-4DB2-BD59-A6C34878D82A}">
                    <a16:rowId xmlns:a16="http://schemas.microsoft.com/office/drawing/2014/main" val="10000"/>
                  </a:ext>
                </a:extLst>
              </a:tr>
              <a:tr h="384048">
                <a:tc>
                  <a:txBody>
                    <a:bodyPr/>
                    <a:lstStyle/>
                    <a:p>
                      <a:pPr algn="ctr"/>
                      <a:r>
                        <a:rPr sz="1200" b="1" i="0">
                          <a:solidFill>
                            <a:srgbClr val="000000"/>
                          </a:solidFill>
                          <a:latin typeface="Calibri"/>
                        </a:rPr>
                        <a:t>1 October 2002</a:t>
                      </a:r>
                    </a:p>
                  </a:txBody>
                  <a:tcPr>
                    <a:solidFill>
                      <a:srgbClr val="FFFFFF"/>
                    </a:solidFill>
                  </a:tcPr>
                </a:tc>
                <a:tc>
                  <a:txBody>
                    <a:bodyPr/>
                    <a:lstStyle/>
                    <a:p>
                      <a:pPr algn="l"/>
                      <a:r>
                        <a:rPr sz="1200" b="0" i="0">
                          <a:solidFill>
                            <a:srgbClr val="000000"/>
                          </a:solidFill>
                          <a:latin typeface="Calibri"/>
                        </a:rPr>
                        <a:t>Interim Building Industry Taskforce (IBIT) established — Hadgkiss head</a:t>
                      </a:r>
                    </a:p>
                  </a:txBody>
                  <a:tcPr>
                    <a:solidFill>
                      <a:srgbClr val="FFFFFF"/>
                    </a:solidFill>
                  </a:tcPr>
                </a:tc>
                <a:extLst>
                  <a:ext uri="{0D108BD9-81ED-4DB2-BD59-A6C34878D82A}">
                    <a16:rowId xmlns:a16="http://schemas.microsoft.com/office/drawing/2014/main" val="10001"/>
                  </a:ext>
                </a:extLst>
              </a:tr>
              <a:tr h="384048">
                <a:tc>
                  <a:txBody>
                    <a:bodyPr/>
                    <a:lstStyle/>
                    <a:p>
                      <a:pPr algn="ctr"/>
                      <a:r>
                        <a:rPr sz="1200" b="1" i="0">
                          <a:solidFill>
                            <a:srgbClr val="000000"/>
                          </a:solidFill>
                          <a:latin typeface="Calibri"/>
                        </a:rPr>
                        <a:t>March 2004</a:t>
                      </a:r>
                    </a:p>
                  </a:txBody>
                  <a:tcPr>
                    <a:solidFill>
                      <a:srgbClr val="F5F5F5"/>
                    </a:solidFill>
                  </a:tcPr>
                </a:tc>
                <a:tc>
                  <a:txBody>
                    <a:bodyPr/>
                    <a:lstStyle/>
                    <a:p>
                      <a:pPr algn="l"/>
                      <a:r>
                        <a:rPr sz="1200" b="0" i="0">
                          <a:solidFill>
                            <a:srgbClr val="000000"/>
                          </a:solidFill>
                          <a:latin typeface="Calibri"/>
                        </a:rPr>
                        <a:t>Building Industry Taskforce (BIT) established — Hadgkiss head</a:t>
                      </a:r>
                    </a:p>
                  </a:txBody>
                  <a:tcPr>
                    <a:solidFill>
                      <a:srgbClr val="F5F5F5"/>
                    </a:solidFill>
                  </a:tcPr>
                </a:tc>
                <a:extLst>
                  <a:ext uri="{0D108BD9-81ED-4DB2-BD59-A6C34878D82A}">
                    <a16:rowId xmlns:a16="http://schemas.microsoft.com/office/drawing/2014/main" val="10002"/>
                  </a:ext>
                </a:extLst>
              </a:tr>
              <a:tr h="384048">
                <a:tc>
                  <a:txBody>
                    <a:bodyPr/>
                    <a:lstStyle/>
                    <a:p>
                      <a:pPr algn="ctr"/>
                      <a:r>
                        <a:rPr sz="1200" b="1" i="0">
                          <a:solidFill>
                            <a:srgbClr val="000000"/>
                          </a:solidFill>
                          <a:latin typeface="Calibri"/>
                        </a:rPr>
                        <a:t>1 October 2005</a:t>
                      </a:r>
                    </a:p>
                  </a:txBody>
                  <a:tcPr>
                    <a:solidFill>
                      <a:srgbClr val="FFFFFF"/>
                    </a:solidFill>
                  </a:tcPr>
                </a:tc>
                <a:tc>
                  <a:txBody>
                    <a:bodyPr/>
                    <a:lstStyle/>
                    <a:p>
                      <a:pPr algn="l"/>
                      <a:r>
                        <a:rPr sz="1200" b="0" i="0" dirty="0">
                          <a:solidFill>
                            <a:srgbClr val="000000"/>
                          </a:solidFill>
                          <a:latin typeface="Calibri"/>
                        </a:rPr>
                        <a:t>Australian Building and Construction Commission (ABCC) established — Lloyd Commissioner, Hadgkiss Deputy Commissioner</a:t>
                      </a:r>
                    </a:p>
                  </a:txBody>
                  <a:tcPr>
                    <a:solidFill>
                      <a:srgbClr val="FFFFFF"/>
                    </a:solidFill>
                  </a:tcPr>
                </a:tc>
                <a:extLst>
                  <a:ext uri="{0D108BD9-81ED-4DB2-BD59-A6C34878D82A}">
                    <a16:rowId xmlns:a16="http://schemas.microsoft.com/office/drawing/2014/main" val="10003"/>
                  </a:ext>
                </a:extLst>
              </a:tr>
              <a:tr h="384048">
                <a:tc>
                  <a:txBody>
                    <a:bodyPr/>
                    <a:lstStyle/>
                    <a:p>
                      <a:pPr algn="ctr"/>
                      <a:r>
                        <a:rPr sz="1200" b="1" i="0">
                          <a:solidFill>
                            <a:srgbClr val="000000"/>
                          </a:solidFill>
                          <a:latin typeface="Calibri"/>
                        </a:rPr>
                        <a:t>11 October 2010</a:t>
                      </a:r>
                    </a:p>
                  </a:txBody>
                  <a:tcPr>
                    <a:solidFill>
                      <a:srgbClr val="F5F5F5"/>
                    </a:solidFill>
                  </a:tcPr>
                </a:tc>
                <a:tc>
                  <a:txBody>
                    <a:bodyPr/>
                    <a:lstStyle/>
                    <a:p>
                      <a:pPr algn="l"/>
                      <a:r>
                        <a:rPr sz="1200" b="0" i="0">
                          <a:solidFill>
                            <a:srgbClr val="000000"/>
                          </a:solidFill>
                          <a:latin typeface="Calibri"/>
                        </a:rPr>
                        <a:t>Johns appointed Commissioner of ABCC</a:t>
                      </a:r>
                    </a:p>
                  </a:txBody>
                  <a:tcPr>
                    <a:solidFill>
                      <a:srgbClr val="F5F5F5"/>
                    </a:solidFill>
                  </a:tcPr>
                </a:tc>
                <a:extLst>
                  <a:ext uri="{0D108BD9-81ED-4DB2-BD59-A6C34878D82A}">
                    <a16:rowId xmlns:a16="http://schemas.microsoft.com/office/drawing/2014/main" val="10004"/>
                  </a:ext>
                </a:extLst>
              </a:tr>
              <a:tr h="384048">
                <a:tc>
                  <a:txBody>
                    <a:bodyPr/>
                    <a:lstStyle/>
                    <a:p>
                      <a:pPr algn="ctr"/>
                      <a:r>
                        <a:rPr sz="1200" b="1" i="0">
                          <a:solidFill>
                            <a:srgbClr val="000000"/>
                          </a:solidFill>
                          <a:latin typeface="Calibri"/>
                        </a:rPr>
                        <a:t>March 2012 – October 2013</a:t>
                      </a:r>
                    </a:p>
                  </a:txBody>
                  <a:tcPr>
                    <a:solidFill>
                      <a:srgbClr val="FFFFFF"/>
                    </a:solidFill>
                  </a:tcPr>
                </a:tc>
                <a:tc>
                  <a:txBody>
                    <a:bodyPr/>
                    <a:lstStyle/>
                    <a:p>
                      <a:pPr algn="l"/>
                      <a:r>
                        <a:rPr sz="1200" b="0" i="0">
                          <a:solidFill>
                            <a:srgbClr val="000000"/>
                          </a:solidFill>
                          <a:latin typeface="Calibri"/>
                        </a:rPr>
                        <a:t>Hadgkiss Director, Victorian CCCU (Victorian Code drafted in this period)</a:t>
                      </a:r>
                    </a:p>
                  </a:txBody>
                  <a:tcPr>
                    <a:solidFill>
                      <a:srgbClr val="FFFFFF"/>
                    </a:solidFill>
                  </a:tcPr>
                </a:tc>
                <a:extLst>
                  <a:ext uri="{0D108BD9-81ED-4DB2-BD59-A6C34878D82A}">
                    <a16:rowId xmlns:a16="http://schemas.microsoft.com/office/drawing/2014/main" val="10005"/>
                  </a:ext>
                </a:extLst>
              </a:tr>
              <a:tr h="384048">
                <a:tc>
                  <a:txBody>
                    <a:bodyPr/>
                    <a:lstStyle/>
                    <a:p>
                      <a:pPr algn="ctr"/>
                      <a:r>
                        <a:rPr sz="1200" b="1" i="0">
                          <a:solidFill>
                            <a:srgbClr val="000000"/>
                          </a:solidFill>
                          <a:latin typeface="Calibri"/>
                        </a:rPr>
                        <a:t>1 June 2012</a:t>
                      </a:r>
                    </a:p>
                  </a:txBody>
                  <a:tcPr>
                    <a:solidFill>
                      <a:srgbClr val="F5F5F5"/>
                    </a:solidFill>
                  </a:tcPr>
                </a:tc>
                <a:tc>
                  <a:txBody>
                    <a:bodyPr/>
                    <a:lstStyle/>
                    <a:p>
                      <a:pPr algn="l"/>
                      <a:r>
                        <a:rPr sz="1200" b="0" i="0">
                          <a:solidFill>
                            <a:srgbClr val="000000"/>
                          </a:solidFill>
                          <a:latin typeface="Calibri"/>
                        </a:rPr>
                        <a:t>Fair Work Building and Construction Inspectorate (FWBC) established — Johns acting director</a:t>
                      </a:r>
                    </a:p>
                  </a:txBody>
                  <a:tcPr>
                    <a:solidFill>
                      <a:srgbClr val="F5F5F5"/>
                    </a:solidFill>
                  </a:tcPr>
                </a:tc>
                <a:extLst>
                  <a:ext uri="{0D108BD9-81ED-4DB2-BD59-A6C34878D82A}">
                    <a16:rowId xmlns:a16="http://schemas.microsoft.com/office/drawing/2014/main" val="10006"/>
                  </a:ext>
                </a:extLst>
              </a:tr>
              <a:tr h="384048">
                <a:tc>
                  <a:txBody>
                    <a:bodyPr/>
                    <a:lstStyle/>
                    <a:p>
                      <a:pPr algn="ctr"/>
                      <a:r>
                        <a:rPr sz="1200" b="1" i="0">
                          <a:solidFill>
                            <a:srgbClr val="000000"/>
                          </a:solidFill>
                          <a:latin typeface="Calibri"/>
                        </a:rPr>
                        <a:t>21 October 2013</a:t>
                      </a:r>
                    </a:p>
                  </a:txBody>
                  <a:tcPr>
                    <a:solidFill>
                      <a:srgbClr val="FFFFFF"/>
                    </a:solidFill>
                  </a:tcPr>
                </a:tc>
                <a:tc>
                  <a:txBody>
                    <a:bodyPr/>
                    <a:lstStyle/>
                    <a:p>
                      <a:pPr algn="l"/>
                      <a:r>
                        <a:rPr sz="1200" b="0" i="0">
                          <a:solidFill>
                            <a:srgbClr val="000000"/>
                          </a:solidFill>
                          <a:latin typeface="Calibri"/>
                        </a:rPr>
                        <a:t>Hadgkiss appointed Director of FWBC</a:t>
                      </a:r>
                    </a:p>
                  </a:txBody>
                  <a:tcPr>
                    <a:solidFill>
                      <a:srgbClr val="FFFFFF"/>
                    </a:solidFill>
                  </a:tcPr>
                </a:tc>
                <a:extLst>
                  <a:ext uri="{0D108BD9-81ED-4DB2-BD59-A6C34878D82A}">
                    <a16:rowId xmlns:a16="http://schemas.microsoft.com/office/drawing/2014/main" val="10007"/>
                  </a:ext>
                </a:extLst>
              </a:tr>
              <a:tr h="384048">
                <a:tc>
                  <a:txBody>
                    <a:bodyPr/>
                    <a:lstStyle/>
                    <a:p>
                      <a:pPr algn="ctr"/>
                      <a:r>
                        <a:rPr sz="1200" b="1" i="0">
                          <a:solidFill>
                            <a:srgbClr val="000000"/>
                          </a:solidFill>
                          <a:latin typeface="Calibri"/>
                        </a:rPr>
                        <a:t>2 December 2016</a:t>
                      </a:r>
                    </a:p>
                  </a:txBody>
                  <a:tcPr>
                    <a:solidFill>
                      <a:srgbClr val="F5F5F5"/>
                    </a:solidFill>
                  </a:tcPr>
                </a:tc>
                <a:tc>
                  <a:txBody>
                    <a:bodyPr/>
                    <a:lstStyle/>
                    <a:p>
                      <a:pPr algn="l"/>
                      <a:r>
                        <a:rPr sz="1200" b="0" i="0" dirty="0">
                          <a:solidFill>
                            <a:srgbClr val="000000"/>
                          </a:solidFill>
                          <a:latin typeface="Calibri"/>
                        </a:rPr>
                        <a:t>ABCC re-established — Hadgkiss Commissioner</a:t>
                      </a:r>
                    </a:p>
                  </a:txBody>
                  <a:tcPr>
                    <a:solidFill>
                      <a:srgbClr val="F5F5F5"/>
                    </a:solidFill>
                  </a:tcPr>
                </a:tc>
                <a:extLst>
                  <a:ext uri="{0D108BD9-81ED-4DB2-BD59-A6C34878D82A}">
                    <a16:rowId xmlns:a16="http://schemas.microsoft.com/office/drawing/2014/main" val="10008"/>
                  </a:ext>
                </a:extLst>
              </a:tr>
              <a:tr h="384048">
                <a:tc>
                  <a:txBody>
                    <a:bodyPr/>
                    <a:lstStyle/>
                    <a:p>
                      <a:pPr algn="ctr"/>
                      <a:r>
                        <a:rPr sz="1200" b="1" i="0">
                          <a:solidFill>
                            <a:srgbClr val="000000"/>
                          </a:solidFill>
                          <a:latin typeface="Calibri"/>
                        </a:rPr>
                        <a:t>13 September 2017</a:t>
                      </a:r>
                    </a:p>
                  </a:txBody>
                  <a:tcPr>
                    <a:solidFill>
                      <a:srgbClr val="FFFFFF"/>
                    </a:solidFill>
                  </a:tcPr>
                </a:tc>
                <a:tc>
                  <a:txBody>
                    <a:bodyPr/>
                    <a:lstStyle/>
                    <a:p>
                      <a:pPr algn="l"/>
                      <a:r>
                        <a:rPr sz="1200" b="0" i="0">
                          <a:solidFill>
                            <a:srgbClr val="000000"/>
                          </a:solidFill>
                          <a:latin typeface="Calibri"/>
                        </a:rPr>
                        <a:t>Hadgkiss resigned</a:t>
                      </a:r>
                    </a:p>
                  </a:txBody>
                  <a:tcPr>
                    <a:solidFill>
                      <a:srgbClr val="FFFFFF"/>
                    </a:solidFill>
                  </a:tcPr>
                </a:tc>
                <a:extLst>
                  <a:ext uri="{0D108BD9-81ED-4DB2-BD59-A6C34878D82A}">
                    <a16:rowId xmlns:a16="http://schemas.microsoft.com/office/drawing/2014/main" val="10009"/>
                  </a:ext>
                </a:extLst>
              </a:tr>
              <a:tr h="384048">
                <a:tc>
                  <a:txBody>
                    <a:bodyPr/>
                    <a:lstStyle/>
                    <a:p>
                      <a:pPr algn="ctr"/>
                      <a:r>
                        <a:rPr sz="1200" b="1" i="0">
                          <a:solidFill>
                            <a:srgbClr val="000000"/>
                          </a:solidFill>
                          <a:latin typeface="Calibri"/>
                        </a:rPr>
                        <a:t>September 2017 – February 2023</a:t>
                      </a:r>
                    </a:p>
                  </a:txBody>
                  <a:tcPr>
                    <a:solidFill>
                      <a:srgbClr val="F5F5F5"/>
                    </a:solidFill>
                  </a:tcPr>
                </a:tc>
                <a:tc>
                  <a:txBody>
                    <a:bodyPr/>
                    <a:lstStyle/>
                    <a:p>
                      <a:pPr algn="l"/>
                      <a:r>
                        <a:rPr sz="1200" b="0" i="0">
                          <a:solidFill>
                            <a:srgbClr val="000000"/>
                          </a:solidFill>
                          <a:latin typeface="Calibri"/>
                        </a:rPr>
                        <a:t>ABCC continued under successors (McBurney from February 2018)</a:t>
                      </a:r>
                    </a:p>
                  </a:txBody>
                  <a:tcPr>
                    <a:solidFill>
                      <a:srgbClr val="F5F5F5"/>
                    </a:solidFill>
                  </a:tcPr>
                </a:tc>
                <a:extLst>
                  <a:ext uri="{0D108BD9-81ED-4DB2-BD59-A6C34878D82A}">
                    <a16:rowId xmlns:a16="http://schemas.microsoft.com/office/drawing/2014/main" val="10010"/>
                  </a:ext>
                </a:extLst>
              </a:tr>
              <a:tr h="384048">
                <a:tc>
                  <a:txBody>
                    <a:bodyPr/>
                    <a:lstStyle/>
                    <a:p>
                      <a:pPr algn="ctr"/>
                      <a:r>
                        <a:rPr sz="1200" b="1" i="0">
                          <a:solidFill>
                            <a:srgbClr val="000000"/>
                          </a:solidFill>
                          <a:latin typeface="Calibri"/>
                        </a:rPr>
                        <a:t>6 February 2023</a:t>
                      </a:r>
                    </a:p>
                  </a:txBody>
                  <a:tcPr>
                    <a:solidFill>
                      <a:srgbClr val="FFFFFF"/>
                    </a:solidFill>
                  </a:tcPr>
                </a:tc>
                <a:tc>
                  <a:txBody>
                    <a:bodyPr/>
                    <a:lstStyle/>
                    <a:p>
                      <a:pPr algn="l"/>
                      <a:r>
                        <a:rPr sz="1200" b="0" i="0" dirty="0">
                          <a:solidFill>
                            <a:srgbClr val="000000"/>
                          </a:solidFill>
                          <a:latin typeface="Calibri"/>
                        </a:rPr>
                        <a:t>ABCC abolished</a:t>
                      </a:r>
                    </a:p>
                  </a:txBody>
                  <a:tcPr>
                    <a:solidFill>
                      <a:srgbClr val="FFFFFF"/>
                    </a:solidFill>
                  </a:tcPr>
                </a:tc>
                <a:extLst>
                  <a:ext uri="{0D108BD9-81ED-4DB2-BD59-A6C34878D82A}">
                    <a16:rowId xmlns:a16="http://schemas.microsoft.com/office/drawing/2014/main" val="10011"/>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274320"/>
            <a:ext cx="11128816" cy="677108"/>
          </a:xfrm>
          <a:prstGeom prst="rect">
            <a:avLst/>
          </a:prstGeom>
          <a:noFill/>
        </p:spPr>
        <p:txBody>
          <a:bodyPr wrap="none" lIns="0" tIns="0" rIns="0" bIns="0">
            <a:spAutoFit/>
          </a:bodyPr>
          <a:lstStyle/>
          <a:p>
            <a:r>
              <a:rPr lang="en-AU" sz="2200" b="1" dirty="0">
                <a:solidFill>
                  <a:srgbClr val="36454F"/>
                </a:solidFill>
                <a:latin typeface="Calibri"/>
              </a:rPr>
              <a:t>Construction </a:t>
            </a:r>
            <a:r>
              <a:rPr sz="2200" b="1" dirty="0">
                <a:solidFill>
                  <a:srgbClr val="36454F"/>
                </a:solidFill>
                <a:latin typeface="Calibri"/>
              </a:rPr>
              <a:t>industry: Number of serious workers' compensation claims by </a:t>
            </a:r>
            <a:r>
              <a:rPr lang="en-AU" sz="2200" b="1" dirty="0">
                <a:solidFill>
                  <a:srgbClr val="36454F"/>
                </a:solidFill>
                <a:latin typeface="Calibri"/>
              </a:rPr>
              <a:t>y</a:t>
            </a:r>
            <a:r>
              <a:rPr sz="2200" b="1" dirty="0">
                <a:solidFill>
                  <a:srgbClr val="36454F"/>
                </a:solidFill>
                <a:latin typeface="Calibri"/>
              </a:rPr>
              <a:t>ear of </a:t>
            </a:r>
            <a:r>
              <a:rPr sz="2200" b="1" dirty="0" err="1">
                <a:solidFill>
                  <a:srgbClr val="36454F"/>
                </a:solidFill>
                <a:latin typeface="Calibri"/>
              </a:rPr>
              <a:t>lodgement</a:t>
            </a:r>
            <a:r>
              <a:rPr lang="en-AU" sz="2200" b="1" dirty="0">
                <a:solidFill>
                  <a:srgbClr val="36454F"/>
                </a:solidFill>
                <a:latin typeface="Calibri"/>
              </a:rPr>
              <a:t>, </a:t>
            </a:r>
          </a:p>
          <a:p>
            <a:r>
              <a:rPr lang="en-AU" sz="2200" b="1" dirty="0">
                <a:solidFill>
                  <a:srgbClr val="36454F"/>
                </a:solidFill>
                <a:latin typeface="Calibri"/>
              </a:rPr>
              <a:t>2008-09 to 2023-24</a:t>
            </a:r>
            <a:endParaRPr sz="2200" b="1" dirty="0">
              <a:solidFill>
                <a:srgbClr val="36454F"/>
              </a:solidFill>
              <a:latin typeface="Calibri"/>
            </a:endParaRPr>
          </a:p>
        </p:txBody>
      </p:sp>
      <p:pic>
        <p:nvPicPr>
          <p:cNvPr id="3" name="Picture 2" descr="image9.png"/>
          <p:cNvPicPr>
            <a:picLocks noChangeAspect="1"/>
          </p:cNvPicPr>
          <p:nvPr/>
        </p:nvPicPr>
        <p:blipFill>
          <a:blip r:embed="rId3"/>
          <a:stretch>
            <a:fillRect/>
          </a:stretch>
        </p:blipFill>
        <p:spPr>
          <a:xfrm>
            <a:off x="1515547" y="989900"/>
            <a:ext cx="9160906" cy="5029200"/>
          </a:xfrm>
          <a:prstGeom prst="rect">
            <a:avLst/>
          </a:prstGeom>
        </p:spPr>
      </p:pic>
      <p:sp>
        <p:nvSpPr>
          <p:cNvPr id="6" name="TextBox 5">
            <a:extLst>
              <a:ext uri="{FF2B5EF4-FFF2-40B4-BE49-F238E27FC236}">
                <a16:creationId xmlns:a16="http://schemas.microsoft.com/office/drawing/2014/main" id="{C0292F1D-23A8-AB9C-40FF-676CC5B948A0}"/>
              </a:ext>
            </a:extLst>
          </p:cNvPr>
          <p:cNvSpPr txBox="1"/>
          <p:nvPr/>
        </p:nvSpPr>
        <p:spPr>
          <a:xfrm>
            <a:off x="1680835" y="6057572"/>
            <a:ext cx="8681545" cy="430887"/>
          </a:xfrm>
          <a:prstGeom prst="rect">
            <a:avLst/>
          </a:prstGeom>
          <a:noFill/>
        </p:spPr>
        <p:txBody>
          <a:bodyPr wrap="square">
            <a:spAutoFit/>
          </a:bodyPr>
          <a:lstStyle/>
          <a:p>
            <a:pPr algn="ctr"/>
            <a:r>
              <a:rPr lang="en-GB" sz="1100" dirty="0"/>
              <a:t>Source: </a:t>
            </a:r>
            <a:r>
              <a:rPr lang="en-AU" sz="1100" dirty="0" err="1"/>
              <a:t>Safework</a:t>
            </a:r>
            <a:r>
              <a:rPr lang="en-AU" sz="1100" dirty="0"/>
              <a:t> Australia</a:t>
            </a:r>
          </a:p>
          <a:p>
            <a:pPr algn="ctr"/>
            <a:r>
              <a:rPr lang="en-GB" sz="1100" dirty="0">
                <a:hlinkClick r:id="rId4"/>
              </a:rPr>
              <a:t>https://data.safeworkaustralia.gov.au/interactive-data/topic/workers-compensation</a:t>
            </a:r>
            <a:r>
              <a:rPr lang="en-GB" sz="1100" dirty="0"/>
              <a:t> </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786A84B-A2A2-DE60-EEB7-02F14BB3DA98}"/>
              </a:ext>
            </a:extLst>
          </p:cNvPr>
          <p:cNvPicPr>
            <a:picLocks noChangeAspect="1"/>
          </p:cNvPicPr>
          <p:nvPr/>
        </p:nvPicPr>
        <p:blipFill>
          <a:blip r:embed="rId2"/>
          <a:stretch>
            <a:fillRect/>
          </a:stretch>
        </p:blipFill>
        <p:spPr>
          <a:xfrm>
            <a:off x="774153" y="424861"/>
            <a:ext cx="10304154" cy="5703120"/>
          </a:xfrm>
          <a:prstGeom prst="rect">
            <a:avLst/>
          </a:prstGeom>
        </p:spPr>
      </p:pic>
      <p:sp>
        <p:nvSpPr>
          <p:cNvPr id="3" name="TextBox 2">
            <a:extLst>
              <a:ext uri="{FF2B5EF4-FFF2-40B4-BE49-F238E27FC236}">
                <a16:creationId xmlns:a16="http://schemas.microsoft.com/office/drawing/2014/main" id="{873536B3-4E53-36FF-1971-CBDB84AD9918}"/>
              </a:ext>
            </a:extLst>
          </p:cNvPr>
          <p:cNvSpPr txBox="1"/>
          <p:nvPr/>
        </p:nvSpPr>
        <p:spPr>
          <a:xfrm>
            <a:off x="1585457" y="6217695"/>
            <a:ext cx="8681545" cy="430887"/>
          </a:xfrm>
          <a:prstGeom prst="rect">
            <a:avLst/>
          </a:prstGeom>
          <a:noFill/>
        </p:spPr>
        <p:txBody>
          <a:bodyPr wrap="square">
            <a:spAutoFit/>
          </a:bodyPr>
          <a:lstStyle/>
          <a:p>
            <a:pPr algn="ctr"/>
            <a:r>
              <a:rPr lang="en-GB" sz="1100" dirty="0"/>
              <a:t>Source: </a:t>
            </a:r>
            <a:r>
              <a:rPr lang="en-AU" sz="1100" dirty="0" err="1"/>
              <a:t>Safework</a:t>
            </a:r>
            <a:r>
              <a:rPr lang="en-AU" sz="1100" dirty="0"/>
              <a:t> Australia</a:t>
            </a:r>
          </a:p>
          <a:p>
            <a:pPr algn="ctr"/>
            <a:r>
              <a:rPr lang="en-GB" sz="1100" dirty="0">
                <a:hlinkClick r:id="rId3"/>
              </a:rPr>
              <a:t>https://data.safeworkaustralia.gov.au/interactive-data/topic/workers-compensation</a:t>
            </a:r>
            <a:r>
              <a:rPr lang="en-GB" sz="1100" dirty="0"/>
              <a:t> </a:t>
            </a:r>
          </a:p>
        </p:txBody>
      </p:sp>
    </p:spTree>
    <p:extLst>
      <p:ext uri="{BB962C8B-B14F-4D97-AF65-F5344CB8AC3E}">
        <p14:creationId xmlns:p14="http://schemas.microsoft.com/office/powerpoint/2010/main" val="243311407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457200"/>
            <a:ext cx="11430000" cy="640080"/>
          </a:xfrm>
          <a:prstGeom prst="rect">
            <a:avLst/>
          </a:prstGeom>
          <a:noFill/>
        </p:spPr>
        <p:txBody>
          <a:bodyPr wrap="none" lIns="0" tIns="0" rIns="0" bIns="0">
            <a:spAutoFit/>
          </a:bodyPr>
          <a:lstStyle/>
          <a:p>
            <a:r>
              <a:rPr sz="2800" b="1">
                <a:solidFill>
                  <a:srgbClr val="36454F"/>
                </a:solidFill>
                <a:latin typeface="Calibri"/>
              </a:rPr>
              <a:t>Sources</a:t>
            </a:r>
          </a:p>
        </p:txBody>
      </p:sp>
      <p:sp>
        <p:nvSpPr>
          <p:cNvPr id="3" name="TextBox 2"/>
          <p:cNvSpPr txBox="1"/>
          <p:nvPr/>
        </p:nvSpPr>
        <p:spPr>
          <a:xfrm>
            <a:off x="457200" y="1280160"/>
            <a:ext cx="11430000" cy="457200"/>
          </a:xfrm>
          <a:prstGeom prst="rect">
            <a:avLst/>
          </a:prstGeom>
          <a:noFill/>
        </p:spPr>
        <p:txBody>
          <a:bodyPr wrap="none" lIns="0" tIns="0" rIns="0" bIns="0">
            <a:spAutoFit/>
          </a:bodyPr>
          <a:lstStyle/>
          <a:p>
            <a:r>
              <a:rPr sz="1600" b="1">
                <a:solidFill>
                  <a:srgbClr val="36454F"/>
                </a:solidFill>
                <a:latin typeface="Calibri"/>
              </a:rPr>
              <a:t>Productivity data</a:t>
            </a:r>
          </a:p>
        </p:txBody>
      </p:sp>
      <p:sp>
        <p:nvSpPr>
          <p:cNvPr id="4" name="TextBox 3"/>
          <p:cNvSpPr txBox="1"/>
          <p:nvPr/>
        </p:nvSpPr>
        <p:spPr>
          <a:xfrm>
            <a:off x="457200" y="1737360"/>
            <a:ext cx="11430000" cy="1292662"/>
          </a:xfrm>
          <a:prstGeom prst="rect">
            <a:avLst/>
          </a:prstGeom>
          <a:noFill/>
        </p:spPr>
        <p:txBody>
          <a:bodyPr wrap="square" lIns="0" tIns="0" rIns="0" bIns="0">
            <a:spAutoFit/>
          </a:bodyPr>
          <a:lstStyle/>
          <a:p>
            <a:r>
              <a:rPr sz="1200" dirty="0">
                <a:solidFill>
                  <a:srgbClr val="212121"/>
                </a:solidFill>
                <a:latin typeface="Calibri"/>
              </a:rPr>
              <a:t>Australian Bureau of Statistics, Estimates of Industry Multifactor Productivity, Australia, 2024-25 (Catalogue 5260.0.55.002), released 6 February 2026. Data file: Tables 1 to 19, downloaded from </a:t>
            </a:r>
            <a:r>
              <a:rPr lang="en-AU" sz="1200" dirty="0">
                <a:solidFill>
                  <a:srgbClr val="212121"/>
                </a:solidFill>
                <a:hlinkClick r:id="rId2"/>
              </a:rPr>
              <a:t>https://www.abs.gov.au/statistics/industry/industry-overview/estimates-industry-multifactor-productivity/latest-release</a:t>
            </a:r>
            <a:endParaRPr lang="en-AU" sz="1200" dirty="0">
              <a:solidFill>
                <a:srgbClr val="212121"/>
              </a:solidFill>
            </a:endParaRPr>
          </a:p>
          <a:p>
            <a:endParaRPr lang="en-AU" sz="1200" dirty="0">
              <a:solidFill>
                <a:srgbClr val="212121"/>
              </a:solidFill>
            </a:endParaRPr>
          </a:p>
          <a:p>
            <a:endParaRPr lang="en-AU" sz="1200" dirty="0">
              <a:solidFill>
                <a:srgbClr val="212121"/>
              </a:solidFill>
            </a:endParaRPr>
          </a:p>
          <a:p>
            <a:r>
              <a:rPr lang="en-AU" sz="1200" dirty="0"/>
              <a:t>Melissa Wilson &amp; James Brooks, ‘Size Matters, Why Construction Productivity is So Weak’, Committee for the Economic Development of Australia (CEDA), presented at joint Australian Bureau of Statistics &amp; Reserve Bank of Australia conference, Opening Doors: Data and Analytics Shedding Light on Housing Challenges, Sydney, 23–24 June 2025</a:t>
            </a:r>
            <a:endParaRPr lang="en-AU" sz="1200" dirty="0">
              <a:solidFill>
                <a:srgbClr val="212121"/>
              </a:solidFill>
            </a:endParaRPr>
          </a:p>
          <a:p>
            <a:endParaRPr sz="1200" dirty="0">
              <a:solidFill>
                <a:srgbClr val="212121"/>
              </a:solidFill>
              <a:latin typeface="Calibri"/>
            </a:endParaRPr>
          </a:p>
        </p:txBody>
      </p:sp>
      <p:sp>
        <p:nvSpPr>
          <p:cNvPr id="5" name="TextBox 4"/>
          <p:cNvSpPr txBox="1"/>
          <p:nvPr/>
        </p:nvSpPr>
        <p:spPr>
          <a:xfrm>
            <a:off x="457200" y="3017520"/>
            <a:ext cx="11430000" cy="457200"/>
          </a:xfrm>
          <a:prstGeom prst="rect">
            <a:avLst/>
          </a:prstGeom>
          <a:noFill/>
        </p:spPr>
        <p:txBody>
          <a:bodyPr wrap="none" lIns="0" tIns="0" rIns="0" bIns="0">
            <a:spAutoFit/>
          </a:bodyPr>
          <a:lstStyle/>
          <a:p>
            <a:r>
              <a:rPr sz="1600" b="1">
                <a:solidFill>
                  <a:srgbClr val="36454F"/>
                </a:solidFill>
                <a:latin typeface="Calibri"/>
              </a:rPr>
              <a:t>Safety data</a:t>
            </a:r>
          </a:p>
        </p:txBody>
      </p:sp>
      <p:sp>
        <p:nvSpPr>
          <p:cNvPr id="6" name="TextBox 5"/>
          <p:cNvSpPr txBox="1"/>
          <p:nvPr/>
        </p:nvSpPr>
        <p:spPr>
          <a:xfrm>
            <a:off x="457200" y="3474720"/>
            <a:ext cx="11430000" cy="184666"/>
          </a:xfrm>
          <a:prstGeom prst="rect">
            <a:avLst/>
          </a:prstGeom>
          <a:noFill/>
        </p:spPr>
        <p:txBody>
          <a:bodyPr wrap="square" lIns="0" tIns="0" rIns="0" bIns="0">
            <a:spAutoFit/>
          </a:bodyPr>
          <a:lstStyle/>
          <a:p>
            <a:r>
              <a:rPr sz="1200" dirty="0">
                <a:solidFill>
                  <a:srgbClr val="212121"/>
                </a:solidFill>
                <a:latin typeface="Calibri"/>
              </a:rPr>
              <a:t>Safe Work Australia, Workers' Compensation interactive dataset, available at </a:t>
            </a:r>
            <a:r>
              <a:rPr lang="en-AU" sz="1200" dirty="0">
                <a:solidFill>
                  <a:srgbClr val="212121"/>
                </a:solidFill>
                <a:hlinkClick r:id="rId3"/>
              </a:rPr>
              <a:t>https://data.safeworkaustralia.gov.au/interactive-data/topic/workers-compensation</a:t>
            </a:r>
            <a:r>
              <a:rPr lang="en-AU" sz="1200" dirty="0">
                <a:solidFill>
                  <a:srgbClr val="212121"/>
                </a:solidFill>
              </a:rPr>
              <a:t>  </a:t>
            </a:r>
            <a:endParaRPr lang="en-AU" sz="1200" dirty="0">
              <a:solidFill>
                <a:srgbClr val="212121"/>
              </a:solidFill>
              <a:latin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365760" cy="6858000"/>
          </a:xfrm>
          <a:prstGeom prst="rect">
            <a:avLst/>
          </a:prstGeom>
          <a:solidFill>
            <a:srgbClr val="36454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TextBox 2"/>
          <p:cNvSpPr txBox="1"/>
          <p:nvPr/>
        </p:nvSpPr>
        <p:spPr>
          <a:xfrm>
            <a:off x="914400" y="2560320"/>
            <a:ext cx="10515600" cy="1371600"/>
          </a:xfrm>
          <a:prstGeom prst="rect">
            <a:avLst/>
          </a:prstGeom>
          <a:noFill/>
        </p:spPr>
        <p:txBody>
          <a:bodyPr wrap="none" lIns="0" tIns="0" rIns="0" bIns="0">
            <a:spAutoFit/>
          </a:bodyPr>
          <a:lstStyle/>
          <a:p>
            <a:r>
              <a:rPr sz="4000" b="1">
                <a:solidFill>
                  <a:srgbClr val="36454F"/>
                </a:solidFill>
                <a:latin typeface="Calibri"/>
              </a:rPr>
              <a:t>Labour Productivity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228600"/>
            <a:ext cx="11247120" cy="548640"/>
          </a:xfrm>
          <a:prstGeom prst="rect">
            <a:avLst/>
          </a:prstGeom>
          <a:noFill/>
        </p:spPr>
        <p:txBody>
          <a:bodyPr wrap="square" lIns="0" tIns="0" rIns="0" bIns="0">
            <a:spAutoFit/>
          </a:bodyPr>
          <a:lstStyle/>
          <a:p>
            <a:pPr algn="l"/>
            <a:r>
              <a:rPr sz="2200" b="1" i="0">
                <a:solidFill>
                  <a:srgbClr val="000000"/>
                </a:solidFill>
                <a:latin typeface="Calibri"/>
              </a:rPr>
              <a:t>Labour productivity, Construction industry (E), 2005-06 to 2024-25</a:t>
            </a:r>
          </a:p>
        </p:txBody>
      </p:sp>
      <p:sp>
        <p:nvSpPr>
          <p:cNvPr id="3" name="TextBox 2"/>
          <p:cNvSpPr txBox="1"/>
          <p:nvPr/>
        </p:nvSpPr>
        <p:spPr>
          <a:xfrm>
            <a:off x="457200" y="777240"/>
            <a:ext cx="11247120" cy="411480"/>
          </a:xfrm>
          <a:prstGeom prst="rect">
            <a:avLst/>
          </a:prstGeom>
          <a:noFill/>
        </p:spPr>
        <p:txBody>
          <a:bodyPr wrap="square" lIns="0" tIns="0" rIns="0" bIns="0">
            <a:spAutoFit/>
          </a:bodyPr>
          <a:lstStyle/>
          <a:p>
            <a:pPr algn="l"/>
            <a:r>
              <a:rPr sz="1300" b="0" i="1">
                <a:solidFill>
                  <a:srgbClr val="404040"/>
                </a:solidFill>
                <a:latin typeface="Calibri"/>
              </a:rPr>
              <a:t>ABS Catalogue 5260.0.55.002, Table 6 (quality adjusted hours worked basis)</a:t>
            </a:r>
          </a:p>
        </p:txBody>
      </p:sp>
      <p:graphicFrame>
        <p:nvGraphicFramePr>
          <p:cNvPr id="4" name="Table 3"/>
          <p:cNvGraphicFramePr>
            <a:graphicFrameLocks noGrp="1"/>
          </p:cNvGraphicFramePr>
          <p:nvPr>
            <p:extLst>
              <p:ext uri="{D42A27DB-BD31-4B8C-83A1-F6EECF244321}">
                <p14:modId xmlns:p14="http://schemas.microsoft.com/office/powerpoint/2010/main" val="1466885484"/>
              </p:ext>
            </p:extLst>
          </p:nvPr>
        </p:nvGraphicFramePr>
        <p:xfrm>
          <a:off x="548640" y="1417320"/>
          <a:ext cx="3383280" cy="3520439"/>
        </p:xfrm>
        <a:graphic>
          <a:graphicData uri="http://schemas.openxmlformats.org/drawingml/2006/table">
            <a:tbl>
              <a:tblPr firstRow="1" bandRow="1">
                <a:tableStyleId>{5C22544A-7EE6-4342-B048-85BDC9FD1C3A}</a:tableStyleId>
              </a:tblPr>
              <a:tblGrid>
                <a:gridCol w="1522476">
                  <a:extLst>
                    <a:ext uri="{9D8B030D-6E8A-4147-A177-3AD203B41FA5}">
                      <a16:colId xmlns:a16="http://schemas.microsoft.com/office/drawing/2014/main" val="20000"/>
                    </a:ext>
                  </a:extLst>
                </a:gridCol>
                <a:gridCol w="1860804">
                  <a:extLst>
                    <a:ext uri="{9D8B030D-6E8A-4147-A177-3AD203B41FA5}">
                      <a16:colId xmlns:a16="http://schemas.microsoft.com/office/drawing/2014/main" val="20001"/>
                    </a:ext>
                  </a:extLst>
                </a:gridCol>
              </a:tblGrid>
              <a:tr h="320039">
                <a:tc>
                  <a:txBody>
                    <a:bodyPr/>
                    <a:lstStyle/>
                    <a:p>
                      <a:pPr algn="ctr"/>
                      <a:r>
                        <a:rPr sz="1200" b="1" i="0">
                          <a:solidFill>
                            <a:srgbClr val="FFFFFF"/>
                          </a:solidFill>
                          <a:latin typeface="Calibri"/>
                        </a:rPr>
                        <a:t>Year</a:t>
                      </a:r>
                    </a:p>
                  </a:txBody>
                  <a:tcPr>
                    <a:solidFill>
                      <a:srgbClr val="36454F"/>
                    </a:solidFill>
                  </a:tcPr>
                </a:tc>
                <a:tc>
                  <a:txBody>
                    <a:bodyPr/>
                    <a:lstStyle/>
                    <a:p>
                      <a:pPr algn="ctr"/>
                      <a:r>
                        <a:rPr sz="1200" b="1" i="0">
                          <a:solidFill>
                            <a:srgbClr val="FFFFFF"/>
                          </a:solidFill>
                          <a:latin typeface="Calibri"/>
                        </a:rPr>
                        <a:t>Index</a:t>
                      </a:r>
                    </a:p>
                  </a:txBody>
                  <a:tcPr>
                    <a:solidFill>
                      <a:srgbClr val="36454F"/>
                    </a:solidFill>
                  </a:tcPr>
                </a:tc>
                <a:extLst>
                  <a:ext uri="{0D108BD9-81ED-4DB2-BD59-A6C34878D82A}">
                    <a16:rowId xmlns:a16="http://schemas.microsoft.com/office/drawing/2014/main" val="10000"/>
                  </a:ext>
                </a:extLst>
              </a:tr>
              <a:tr h="320039">
                <a:tc>
                  <a:txBody>
                    <a:bodyPr/>
                    <a:lstStyle/>
                    <a:p>
                      <a:pPr algn="ctr"/>
                      <a:r>
                        <a:rPr sz="1200" b="1" i="0" dirty="0">
                          <a:solidFill>
                            <a:srgbClr val="000000"/>
                          </a:solidFill>
                          <a:latin typeface="Calibri"/>
                        </a:rPr>
                        <a:t>2005-06</a:t>
                      </a:r>
                    </a:p>
                  </a:txBody>
                  <a:tcPr>
                    <a:solidFill>
                      <a:schemeClr val="accent6">
                        <a:lumMod val="40000"/>
                        <a:lumOff val="60000"/>
                      </a:schemeClr>
                    </a:solidFill>
                  </a:tcPr>
                </a:tc>
                <a:tc>
                  <a:txBody>
                    <a:bodyPr/>
                    <a:lstStyle/>
                    <a:p>
                      <a:pPr algn="r"/>
                      <a:r>
                        <a:rPr sz="1300" b="1" i="0" dirty="0">
                          <a:solidFill>
                            <a:srgbClr val="000000"/>
                          </a:solidFill>
                          <a:latin typeface="Calibri"/>
                        </a:rPr>
                        <a:t>106.74</a:t>
                      </a:r>
                    </a:p>
                  </a:txBody>
                  <a:tcPr>
                    <a:solidFill>
                      <a:schemeClr val="accent6">
                        <a:lumMod val="40000"/>
                        <a:lumOff val="60000"/>
                      </a:schemeClr>
                    </a:solidFill>
                  </a:tcPr>
                </a:tc>
                <a:extLst>
                  <a:ext uri="{0D108BD9-81ED-4DB2-BD59-A6C34878D82A}">
                    <a16:rowId xmlns:a16="http://schemas.microsoft.com/office/drawing/2014/main" val="10001"/>
                  </a:ext>
                </a:extLst>
              </a:tr>
              <a:tr h="320039">
                <a:tc>
                  <a:txBody>
                    <a:bodyPr/>
                    <a:lstStyle/>
                    <a:p>
                      <a:pPr algn="ctr"/>
                      <a:r>
                        <a:rPr sz="1200" b="0" i="0">
                          <a:solidFill>
                            <a:srgbClr val="000000"/>
                          </a:solidFill>
                          <a:latin typeface="Calibri"/>
                        </a:rPr>
                        <a:t>2006-07</a:t>
                      </a:r>
                    </a:p>
                  </a:txBody>
                  <a:tcPr>
                    <a:solidFill>
                      <a:srgbClr val="F5F5F5"/>
                    </a:solidFill>
                  </a:tcPr>
                </a:tc>
                <a:tc>
                  <a:txBody>
                    <a:bodyPr/>
                    <a:lstStyle/>
                    <a:p>
                      <a:pPr algn="r"/>
                      <a:r>
                        <a:rPr sz="1300" b="0" i="0">
                          <a:solidFill>
                            <a:srgbClr val="000000"/>
                          </a:solidFill>
                          <a:latin typeface="Calibri"/>
                        </a:rPr>
                        <a:t>100.90</a:t>
                      </a:r>
                    </a:p>
                  </a:txBody>
                  <a:tcPr>
                    <a:solidFill>
                      <a:srgbClr val="F5F5F5"/>
                    </a:solidFill>
                  </a:tcPr>
                </a:tc>
                <a:extLst>
                  <a:ext uri="{0D108BD9-81ED-4DB2-BD59-A6C34878D82A}">
                    <a16:rowId xmlns:a16="http://schemas.microsoft.com/office/drawing/2014/main" val="10002"/>
                  </a:ext>
                </a:extLst>
              </a:tr>
              <a:tr h="320039">
                <a:tc>
                  <a:txBody>
                    <a:bodyPr/>
                    <a:lstStyle/>
                    <a:p>
                      <a:pPr algn="ctr"/>
                      <a:r>
                        <a:rPr sz="1200" b="0" i="0">
                          <a:solidFill>
                            <a:srgbClr val="000000"/>
                          </a:solidFill>
                          <a:latin typeface="Calibri"/>
                        </a:rPr>
                        <a:t>2007-08</a:t>
                      </a:r>
                    </a:p>
                  </a:txBody>
                  <a:tcPr>
                    <a:solidFill>
                      <a:srgbClr val="FFFFFF"/>
                    </a:solidFill>
                  </a:tcPr>
                </a:tc>
                <a:tc>
                  <a:txBody>
                    <a:bodyPr/>
                    <a:lstStyle/>
                    <a:p>
                      <a:pPr algn="r"/>
                      <a:r>
                        <a:rPr sz="1300" b="0" i="0">
                          <a:solidFill>
                            <a:srgbClr val="000000"/>
                          </a:solidFill>
                          <a:latin typeface="Calibri"/>
                        </a:rPr>
                        <a:t>100.04</a:t>
                      </a:r>
                    </a:p>
                  </a:txBody>
                  <a:tcPr>
                    <a:solidFill>
                      <a:srgbClr val="FFFFFF"/>
                    </a:solidFill>
                  </a:tcPr>
                </a:tc>
                <a:extLst>
                  <a:ext uri="{0D108BD9-81ED-4DB2-BD59-A6C34878D82A}">
                    <a16:rowId xmlns:a16="http://schemas.microsoft.com/office/drawing/2014/main" val="10003"/>
                  </a:ext>
                </a:extLst>
              </a:tr>
              <a:tr h="320039">
                <a:tc>
                  <a:txBody>
                    <a:bodyPr/>
                    <a:lstStyle/>
                    <a:p>
                      <a:pPr algn="ctr"/>
                      <a:r>
                        <a:rPr sz="1200" b="0" i="0">
                          <a:solidFill>
                            <a:srgbClr val="000000"/>
                          </a:solidFill>
                          <a:latin typeface="Calibri"/>
                        </a:rPr>
                        <a:t>2008-09</a:t>
                      </a:r>
                    </a:p>
                  </a:txBody>
                  <a:tcPr>
                    <a:solidFill>
                      <a:srgbClr val="F5F5F5"/>
                    </a:solidFill>
                  </a:tcPr>
                </a:tc>
                <a:tc>
                  <a:txBody>
                    <a:bodyPr/>
                    <a:lstStyle/>
                    <a:p>
                      <a:pPr algn="r"/>
                      <a:r>
                        <a:rPr sz="1300" b="0" i="0">
                          <a:solidFill>
                            <a:srgbClr val="000000"/>
                          </a:solidFill>
                          <a:latin typeface="Calibri"/>
                        </a:rPr>
                        <a:t>101.70</a:t>
                      </a:r>
                    </a:p>
                  </a:txBody>
                  <a:tcPr>
                    <a:solidFill>
                      <a:srgbClr val="F5F5F5"/>
                    </a:solidFill>
                  </a:tcPr>
                </a:tc>
                <a:extLst>
                  <a:ext uri="{0D108BD9-81ED-4DB2-BD59-A6C34878D82A}">
                    <a16:rowId xmlns:a16="http://schemas.microsoft.com/office/drawing/2014/main" val="10004"/>
                  </a:ext>
                </a:extLst>
              </a:tr>
              <a:tr h="320039">
                <a:tc>
                  <a:txBody>
                    <a:bodyPr/>
                    <a:lstStyle/>
                    <a:p>
                      <a:pPr algn="ctr"/>
                      <a:r>
                        <a:rPr sz="1200" b="0" i="0" dirty="0">
                          <a:solidFill>
                            <a:srgbClr val="000000"/>
                          </a:solidFill>
                          <a:latin typeface="Calibri"/>
                        </a:rPr>
                        <a:t>2009-10</a:t>
                      </a:r>
                    </a:p>
                  </a:txBody>
                  <a:tcPr>
                    <a:solidFill>
                      <a:schemeClr val="accent6">
                        <a:lumMod val="40000"/>
                        <a:lumOff val="60000"/>
                      </a:schemeClr>
                    </a:solidFill>
                  </a:tcPr>
                </a:tc>
                <a:tc>
                  <a:txBody>
                    <a:bodyPr/>
                    <a:lstStyle/>
                    <a:p>
                      <a:pPr algn="r"/>
                      <a:r>
                        <a:rPr sz="1300" b="0" i="0" dirty="0">
                          <a:solidFill>
                            <a:srgbClr val="000000"/>
                          </a:solidFill>
                          <a:latin typeface="Calibri"/>
                        </a:rPr>
                        <a:t>104.87</a:t>
                      </a:r>
                    </a:p>
                  </a:txBody>
                  <a:tcPr>
                    <a:solidFill>
                      <a:schemeClr val="accent6">
                        <a:lumMod val="40000"/>
                        <a:lumOff val="60000"/>
                      </a:schemeClr>
                    </a:solidFill>
                  </a:tcPr>
                </a:tc>
                <a:extLst>
                  <a:ext uri="{0D108BD9-81ED-4DB2-BD59-A6C34878D82A}">
                    <a16:rowId xmlns:a16="http://schemas.microsoft.com/office/drawing/2014/main" val="10005"/>
                  </a:ext>
                </a:extLst>
              </a:tr>
              <a:tr h="320039">
                <a:tc>
                  <a:txBody>
                    <a:bodyPr/>
                    <a:lstStyle/>
                    <a:p>
                      <a:pPr algn="ctr"/>
                      <a:r>
                        <a:rPr sz="1200" b="0" i="0">
                          <a:solidFill>
                            <a:srgbClr val="000000"/>
                          </a:solidFill>
                          <a:latin typeface="Calibri"/>
                        </a:rPr>
                        <a:t>2010-11</a:t>
                      </a:r>
                    </a:p>
                  </a:txBody>
                  <a:tcPr>
                    <a:solidFill>
                      <a:srgbClr val="F5F5F5"/>
                    </a:solidFill>
                  </a:tcPr>
                </a:tc>
                <a:tc>
                  <a:txBody>
                    <a:bodyPr/>
                    <a:lstStyle/>
                    <a:p>
                      <a:pPr algn="r"/>
                      <a:r>
                        <a:rPr sz="1300" b="0" i="0" dirty="0">
                          <a:solidFill>
                            <a:srgbClr val="000000"/>
                          </a:solidFill>
                          <a:latin typeface="Calibri"/>
                        </a:rPr>
                        <a:t>102.51</a:t>
                      </a:r>
                    </a:p>
                  </a:txBody>
                  <a:tcPr>
                    <a:solidFill>
                      <a:srgbClr val="F5F5F5"/>
                    </a:solidFill>
                  </a:tcPr>
                </a:tc>
                <a:extLst>
                  <a:ext uri="{0D108BD9-81ED-4DB2-BD59-A6C34878D82A}">
                    <a16:rowId xmlns:a16="http://schemas.microsoft.com/office/drawing/2014/main" val="10006"/>
                  </a:ext>
                </a:extLst>
              </a:tr>
              <a:tr h="320039">
                <a:tc>
                  <a:txBody>
                    <a:bodyPr/>
                    <a:lstStyle/>
                    <a:p>
                      <a:pPr algn="ctr"/>
                      <a:r>
                        <a:rPr sz="1200" b="0" i="0">
                          <a:solidFill>
                            <a:srgbClr val="000000"/>
                          </a:solidFill>
                          <a:latin typeface="Calibri"/>
                        </a:rPr>
                        <a:t>2011-12</a:t>
                      </a:r>
                    </a:p>
                  </a:txBody>
                  <a:tcPr>
                    <a:solidFill>
                      <a:srgbClr val="FFFFFF"/>
                    </a:solidFill>
                  </a:tcPr>
                </a:tc>
                <a:tc>
                  <a:txBody>
                    <a:bodyPr/>
                    <a:lstStyle/>
                    <a:p>
                      <a:pPr algn="r"/>
                      <a:r>
                        <a:rPr sz="1300" b="0" i="0">
                          <a:solidFill>
                            <a:srgbClr val="000000"/>
                          </a:solidFill>
                          <a:latin typeface="Calibri"/>
                        </a:rPr>
                        <a:t>112.43</a:t>
                      </a:r>
                    </a:p>
                  </a:txBody>
                  <a:tcPr>
                    <a:solidFill>
                      <a:srgbClr val="FFFFFF"/>
                    </a:solidFill>
                  </a:tcPr>
                </a:tc>
                <a:extLst>
                  <a:ext uri="{0D108BD9-81ED-4DB2-BD59-A6C34878D82A}">
                    <a16:rowId xmlns:a16="http://schemas.microsoft.com/office/drawing/2014/main" val="10007"/>
                  </a:ext>
                </a:extLst>
              </a:tr>
              <a:tr h="320039">
                <a:tc>
                  <a:txBody>
                    <a:bodyPr/>
                    <a:lstStyle/>
                    <a:p>
                      <a:pPr algn="ctr"/>
                      <a:r>
                        <a:rPr sz="1200" b="0" i="0">
                          <a:solidFill>
                            <a:srgbClr val="000000"/>
                          </a:solidFill>
                          <a:latin typeface="Calibri"/>
                        </a:rPr>
                        <a:t>2012-13</a:t>
                      </a:r>
                    </a:p>
                  </a:txBody>
                  <a:tcPr>
                    <a:solidFill>
                      <a:srgbClr val="F5F5F5"/>
                    </a:solidFill>
                  </a:tcPr>
                </a:tc>
                <a:tc>
                  <a:txBody>
                    <a:bodyPr/>
                    <a:lstStyle/>
                    <a:p>
                      <a:pPr algn="r"/>
                      <a:r>
                        <a:rPr sz="1300" b="0" i="0">
                          <a:solidFill>
                            <a:srgbClr val="000000"/>
                          </a:solidFill>
                          <a:latin typeface="Calibri"/>
                        </a:rPr>
                        <a:t>118.16</a:t>
                      </a:r>
                    </a:p>
                  </a:txBody>
                  <a:tcPr>
                    <a:solidFill>
                      <a:srgbClr val="F5F5F5"/>
                    </a:solidFill>
                  </a:tcPr>
                </a:tc>
                <a:extLst>
                  <a:ext uri="{0D108BD9-81ED-4DB2-BD59-A6C34878D82A}">
                    <a16:rowId xmlns:a16="http://schemas.microsoft.com/office/drawing/2014/main" val="10008"/>
                  </a:ext>
                </a:extLst>
              </a:tr>
              <a:tr h="320039">
                <a:tc>
                  <a:txBody>
                    <a:bodyPr/>
                    <a:lstStyle/>
                    <a:p>
                      <a:pPr algn="ctr"/>
                      <a:r>
                        <a:rPr sz="1200" b="1" i="0">
                          <a:solidFill>
                            <a:srgbClr val="000000"/>
                          </a:solidFill>
                          <a:latin typeface="Calibri"/>
                        </a:rPr>
                        <a:t>2013-14</a:t>
                      </a:r>
                    </a:p>
                  </a:txBody>
                  <a:tcPr>
                    <a:solidFill>
                      <a:schemeClr val="accent6">
                        <a:lumMod val="40000"/>
                        <a:lumOff val="60000"/>
                      </a:schemeClr>
                    </a:solidFill>
                  </a:tcPr>
                </a:tc>
                <a:tc>
                  <a:txBody>
                    <a:bodyPr/>
                    <a:lstStyle/>
                    <a:p>
                      <a:pPr algn="r"/>
                      <a:r>
                        <a:rPr sz="1300" b="1" i="0" dirty="0">
                          <a:solidFill>
                            <a:srgbClr val="000000"/>
                          </a:solidFill>
                          <a:latin typeface="Calibri"/>
                        </a:rPr>
                        <a:t>123.36</a:t>
                      </a:r>
                    </a:p>
                  </a:txBody>
                  <a:tcPr>
                    <a:solidFill>
                      <a:schemeClr val="accent6">
                        <a:lumMod val="40000"/>
                        <a:lumOff val="60000"/>
                      </a:schemeClr>
                    </a:solidFill>
                  </a:tcPr>
                </a:tc>
                <a:extLst>
                  <a:ext uri="{0D108BD9-81ED-4DB2-BD59-A6C34878D82A}">
                    <a16:rowId xmlns:a16="http://schemas.microsoft.com/office/drawing/2014/main" val="10009"/>
                  </a:ext>
                </a:extLst>
              </a:tr>
              <a:tr h="320049">
                <a:tc>
                  <a:txBody>
                    <a:bodyPr/>
                    <a:lstStyle/>
                    <a:p>
                      <a:pPr algn="ctr"/>
                      <a:r>
                        <a:rPr sz="1200" b="0" i="0">
                          <a:solidFill>
                            <a:srgbClr val="000000"/>
                          </a:solidFill>
                          <a:latin typeface="Calibri"/>
                        </a:rPr>
                        <a:t>2014-15</a:t>
                      </a:r>
                    </a:p>
                  </a:txBody>
                  <a:tcPr>
                    <a:solidFill>
                      <a:srgbClr val="F5F5F5"/>
                    </a:solidFill>
                  </a:tcPr>
                </a:tc>
                <a:tc>
                  <a:txBody>
                    <a:bodyPr/>
                    <a:lstStyle/>
                    <a:p>
                      <a:pPr algn="r"/>
                      <a:r>
                        <a:rPr sz="1300" b="0" i="0" dirty="0">
                          <a:solidFill>
                            <a:srgbClr val="000000"/>
                          </a:solidFill>
                          <a:latin typeface="Calibri"/>
                        </a:rPr>
                        <a:t>113.88</a:t>
                      </a:r>
                    </a:p>
                  </a:txBody>
                  <a:tcPr>
                    <a:solidFill>
                      <a:srgbClr val="F5F5F5"/>
                    </a:solidFill>
                  </a:tcPr>
                </a:tc>
                <a:extLst>
                  <a:ext uri="{0D108BD9-81ED-4DB2-BD59-A6C34878D82A}">
                    <a16:rowId xmlns:a16="http://schemas.microsoft.com/office/drawing/2014/main" val="1001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699307200"/>
              </p:ext>
            </p:extLst>
          </p:nvPr>
        </p:nvGraphicFramePr>
        <p:xfrm>
          <a:off x="4114800" y="1417320"/>
          <a:ext cx="3383280" cy="3520439"/>
        </p:xfrm>
        <a:graphic>
          <a:graphicData uri="http://schemas.openxmlformats.org/drawingml/2006/table">
            <a:tbl>
              <a:tblPr firstRow="1" bandRow="1">
                <a:tableStyleId>{5C22544A-7EE6-4342-B048-85BDC9FD1C3A}</a:tableStyleId>
              </a:tblPr>
              <a:tblGrid>
                <a:gridCol w="1522476">
                  <a:extLst>
                    <a:ext uri="{9D8B030D-6E8A-4147-A177-3AD203B41FA5}">
                      <a16:colId xmlns:a16="http://schemas.microsoft.com/office/drawing/2014/main" val="20000"/>
                    </a:ext>
                  </a:extLst>
                </a:gridCol>
                <a:gridCol w="1860804">
                  <a:extLst>
                    <a:ext uri="{9D8B030D-6E8A-4147-A177-3AD203B41FA5}">
                      <a16:colId xmlns:a16="http://schemas.microsoft.com/office/drawing/2014/main" val="20001"/>
                    </a:ext>
                  </a:extLst>
                </a:gridCol>
              </a:tblGrid>
              <a:tr h="320039">
                <a:tc>
                  <a:txBody>
                    <a:bodyPr/>
                    <a:lstStyle/>
                    <a:p>
                      <a:pPr algn="ctr"/>
                      <a:r>
                        <a:rPr sz="1200" b="1" i="0">
                          <a:solidFill>
                            <a:srgbClr val="FFFFFF"/>
                          </a:solidFill>
                          <a:latin typeface="Calibri"/>
                        </a:rPr>
                        <a:t>Year</a:t>
                      </a:r>
                    </a:p>
                  </a:txBody>
                  <a:tcPr>
                    <a:solidFill>
                      <a:srgbClr val="36454F"/>
                    </a:solidFill>
                  </a:tcPr>
                </a:tc>
                <a:tc>
                  <a:txBody>
                    <a:bodyPr/>
                    <a:lstStyle/>
                    <a:p>
                      <a:pPr algn="ctr"/>
                      <a:r>
                        <a:rPr sz="1200" b="1" i="0">
                          <a:solidFill>
                            <a:srgbClr val="FFFFFF"/>
                          </a:solidFill>
                          <a:latin typeface="Calibri"/>
                        </a:rPr>
                        <a:t>Index</a:t>
                      </a:r>
                    </a:p>
                  </a:txBody>
                  <a:tcPr>
                    <a:solidFill>
                      <a:srgbClr val="36454F"/>
                    </a:solidFill>
                  </a:tcPr>
                </a:tc>
                <a:extLst>
                  <a:ext uri="{0D108BD9-81ED-4DB2-BD59-A6C34878D82A}">
                    <a16:rowId xmlns:a16="http://schemas.microsoft.com/office/drawing/2014/main" val="10000"/>
                  </a:ext>
                </a:extLst>
              </a:tr>
              <a:tr h="320039">
                <a:tc>
                  <a:txBody>
                    <a:bodyPr/>
                    <a:lstStyle/>
                    <a:p>
                      <a:pPr algn="ctr"/>
                      <a:r>
                        <a:rPr sz="1200" b="0" i="0">
                          <a:solidFill>
                            <a:srgbClr val="000000"/>
                          </a:solidFill>
                          <a:latin typeface="Calibri"/>
                        </a:rPr>
                        <a:t>2015-16</a:t>
                      </a:r>
                    </a:p>
                  </a:txBody>
                  <a:tcPr>
                    <a:solidFill>
                      <a:srgbClr val="FFFFFF"/>
                    </a:solidFill>
                  </a:tcPr>
                </a:tc>
                <a:tc>
                  <a:txBody>
                    <a:bodyPr/>
                    <a:lstStyle/>
                    <a:p>
                      <a:pPr algn="r"/>
                      <a:r>
                        <a:rPr sz="1300" b="0" i="0">
                          <a:solidFill>
                            <a:srgbClr val="000000"/>
                          </a:solidFill>
                          <a:latin typeface="Calibri"/>
                        </a:rPr>
                        <a:t>108.85</a:t>
                      </a:r>
                    </a:p>
                  </a:txBody>
                  <a:tcPr>
                    <a:solidFill>
                      <a:srgbClr val="FFFFFF"/>
                    </a:solidFill>
                  </a:tcPr>
                </a:tc>
                <a:extLst>
                  <a:ext uri="{0D108BD9-81ED-4DB2-BD59-A6C34878D82A}">
                    <a16:rowId xmlns:a16="http://schemas.microsoft.com/office/drawing/2014/main" val="10001"/>
                  </a:ext>
                </a:extLst>
              </a:tr>
              <a:tr h="320039">
                <a:tc>
                  <a:txBody>
                    <a:bodyPr/>
                    <a:lstStyle/>
                    <a:p>
                      <a:pPr algn="ctr"/>
                      <a:r>
                        <a:rPr sz="1200" b="0" i="0" dirty="0">
                          <a:solidFill>
                            <a:srgbClr val="000000"/>
                          </a:solidFill>
                          <a:latin typeface="Calibri"/>
                        </a:rPr>
                        <a:t>2016-17</a:t>
                      </a:r>
                    </a:p>
                  </a:txBody>
                  <a:tcPr>
                    <a:solidFill>
                      <a:schemeClr val="accent6">
                        <a:lumMod val="40000"/>
                        <a:lumOff val="60000"/>
                      </a:schemeClr>
                    </a:solidFill>
                  </a:tcPr>
                </a:tc>
                <a:tc>
                  <a:txBody>
                    <a:bodyPr/>
                    <a:lstStyle/>
                    <a:p>
                      <a:pPr algn="r"/>
                      <a:r>
                        <a:rPr sz="1300" b="0" i="0" dirty="0">
                          <a:solidFill>
                            <a:srgbClr val="000000"/>
                          </a:solidFill>
                          <a:latin typeface="Calibri"/>
                        </a:rPr>
                        <a:t>107.37</a:t>
                      </a:r>
                    </a:p>
                  </a:txBody>
                  <a:tcPr>
                    <a:solidFill>
                      <a:schemeClr val="accent6">
                        <a:lumMod val="40000"/>
                        <a:lumOff val="60000"/>
                      </a:schemeClr>
                    </a:solidFill>
                  </a:tcPr>
                </a:tc>
                <a:extLst>
                  <a:ext uri="{0D108BD9-81ED-4DB2-BD59-A6C34878D82A}">
                    <a16:rowId xmlns:a16="http://schemas.microsoft.com/office/drawing/2014/main" val="10002"/>
                  </a:ext>
                </a:extLst>
              </a:tr>
              <a:tr h="320039">
                <a:tc>
                  <a:txBody>
                    <a:bodyPr/>
                    <a:lstStyle/>
                    <a:p>
                      <a:pPr algn="ctr"/>
                      <a:r>
                        <a:rPr sz="1200" b="0" i="0">
                          <a:solidFill>
                            <a:srgbClr val="000000"/>
                          </a:solidFill>
                          <a:latin typeface="Calibri"/>
                        </a:rPr>
                        <a:t>2017-18</a:t>
                      </a:r>
                    </a:p>
                  </a:txBody>
                  <a:tcPr>
                    <a:solidFill>
                      <a:srgbClr val="FFFFFF"/>
                    </a:solidFill>
                  </a:tcPr>
                </a:tc>
                <a:tc>
                  <a:txBody>
                    <a:bodyPr/>
                    <a:lstStyle/>
                    <a:p>
                      <a:pPr algn="r"/>
                      <a:r>
                        <a:rPr sz="1300" b="0" i="0">
                          <a:solidFill>
                            <a:srgbClr val="000000"/>
                          </a:solidFill>
                          <a:latin typeface="Calibri"/>
                        </a:rPr>
                        <a:t>108.97</a:t>
                      </a:r>
                    </a:p>
                  </a:txBody>
                  <a:tcPr>
                    <a:solidFill>
                      <a:srgbClr val="FFFFFF"/>
                    </a:solidFill>
                  </a:tcPr>
                </a:tc>
                <a:extLst>
                  <a:ext uri="{0D108BD9-81ED-4DB2-BD59-A6C34878D82A}">
                    <a16:rowId xmlns:a16="http://schemas.microsoft.com/office/drawing/2014/main" val="10003"/>
                  </a:ext>
                </a:extLst>
              </a:tr>
              <a:tr h="320039">
                <a:tc>
                  <a:txBody>
                    <a:bodyPr/>
                    <a:lstStyle/>
                    <a:p>
                      <a:pPr algn="ctr"/>
                      <a:r>
                        <a:rPr sz="1200" b="0" i="0">
                          <a:solidFill>
                            <a:srgbClr val="000000"/>
                          </a:solidFill>
                          <a:latin typeface="Calibri"/>
                        </a:rPr>
                        <a:t>2018-19</a:t>
                      </a:r>
                    </a:p>
                  </a:txBody>
                  <a:tcPr>
                    <a:solidFill>
                      <a:srgbClr val="F5F5F5"/>
                    </a:solidFill>
                  </a:tcPr>
                </a:tc>
                <a:tc>
                  <a:txBody>
                    <a:bodyPr/>
                    <a:lstStyle/>
                    <a:p>
                      <a:pPr algn="r"/>
                      <a:r>
                        <a:rPr sz="1300" b="0" i="0">
                          <a:solidFill>
                            <a:srgbClr val="000000"/>
                          </a:solidFill>
                          <a:latin typeface="Calibri"/>
                        </a:rPr>
                        <a:t>104.07</a:t>
                      </a:r>
                    </a:p>
                  </a:txBody>
                  <a:tcPr>
                    <a:solidFill>
                      <a:srgbClr val="F5F5F5"/>
                    </a:solidFill>
                  </a:tcPr>
                </a:tc>
                <a:extLst>
                  <a:ext uri="{0D108BD9-81ED-4DB2-BD59-A6C34878D82A}">
                    <a16:rowId xmlns:a16="http://schemas.microsoft.com/office/drawing/2014/main" val="10004"/>
                  </a:ext>
                </a:extLst>
              </a:tr>
              <a:tr h="320039">
                <a:tc>
                  <a:txBody>
                    <a:bodyPr/>
                    <a:lstStyle/>
                    <a:p>
                      <a:pPr algn="ctr"/>
                      <a:r>
                        <a:rPr sz="1200" b="0" i="0">
                          <a:solidFill>
                            <a:srgbClr val="000000"/>
                          </a:solidFill>
                          <a:latin typeface="Calibri"/>
                        </a:rPr>
                        <a:t>2019-20</a:t>
                      </a:r>
                    </a:p>
                  </a:txBody>
                  <a:tcPr>
                    <a:solidFill>
                      <a:srgbClr val="FFFFFF"/>
                    </a:solidFill>
                  </a:tcPr>
                </a:tc>
                <a:tc>
                  <a:txBody>
                    <a:bodyPr/>
                    <a:lstStyle/>
                    <a:p>
                      <a:pPr algn="r"/>
                      <a:r>
                        <a:rPr sz="1300" b="0" i="0" dirty="0">
                          <a:solidFill>
                            <a:srgbClr val="000000"/>
                          </a:solidFill>
                          <a:latin typeface="Calibri"/>
                        </a:rPr>
                        <a:t>103.57</a:t>
                      </a:r>
                    </a:p>
                  </a:txBody>
                  <a:tcPr>
                    <a:solidFill>
                      <a:srgbClr val="FFFFFF"/>
                    </a:solidFill>
                  </a:tcPr>
                </a:tc>
                <a:extLst>
                  <a:ext uri="{0D108BD9-81ED-4DB2-BD59-A6C34878D82A}">
                    <a16:rowId xmlns:a16="http://schemas.microsoft.com/office/drawing/2014/main" val="10005"/>
                  </a:ext>
                </a:extLst>
              </a:tr>
              <a:tr h="320039">
                <a:tc>
                  <a:txBody>
                    <a:bodyPr/>
                    <a:lstStyle/>
                    <a:p>
                      <a:pPr algn="ctr"/>
                      <a:r>
                        <a:rPr sz="1200" b="0" i="0">
                          <a:solidFill>
                            <a:srgbClr val="000000"/>
                          </a:solidFill>
                          <a:latin typeface="Calibri"/>
                        </a:rPr>
                        <a:t>2020-21</a:t>
                      </a:r>
                    </a:p>
                  </a:txBody>
                  <a:tcPr>
                    <a:solidFill>
                      <a:srgbClr val="F5F5F5"/>
                    </a:solidFill>
                  </a:tcPr>
                </a:tc>
                <a:tc>
                  <a:txBody>
                    <a:bodyPr/>
                    <a:lstStyle/>
                    <a:p>
                      <a:pPr algn="r"/>
                      <a:r>
                        <a:rPr sz="1300" b="0" i="0">
                          <a:solidFill>
                            <a:srgbClr val="000000"/>
                          </a:solidFill>
                          <a:latin typeface="Calibri"/>
                        </a:rPr>
                        <a:t>104.31</a:t>
                      </a:r>
                    </a:p>
                  </a:txBody>
                  <a:tcPr>
                    <a:solidFill>
                      <a:srgbClr val="F5F5F5"/>
                    </a:solidFill>
                  </a:tcPr>
                </a:tc>
                <a:extLst>
                  <a:ext uri="{0D108BD9-81ED-4DB2-BD59-A6C34878D82A}">
                    <a16:rowId xmlns:a16="http://schemas.microsoft.com/office/drawing/2014/main" val="10006"/>
                  </a:ext>
                </a:extLst>
              </a:tr>
              <a:tr h="320039">
                <a:tc>
                  <a:txBody>
                    <a:bodyPr/>
                    <a:lstStyle/>
                    <a:p>
                      <a:pPr algn="ctr"/>
                      <a:r>
                        <a:rPr sz="1200" b="0" i="0">
                          <a:solidFill>
                            <a:srgbClr val="000000"/>
                          </a:solidFill>
                          <a:latin typeface="Calibri"/>
                        </a:rPr>
                        <a:t>2021-22</a:t>
                      </a:r>
                    </a:p>
                  </a:txBody>
                  <a:tcPr>
                    <a:solidFill>
                      <a:srgbClr val="FFFFFF"/>
                    </a:solidFill>
                  </a:tcPr>
                </a:tc>
                <a:tc>
                  <a:txBody>
                    <a:bodyPr/>
                    <a:lstStyle/>
                    <a:p>
                      <a:pPr algn="r"/>
                      <a:r>
                        <a:rPr sz="1300" b="0" i="0">
                          <a:solidFill>
                            <a:srgbClr val="000000"/>
                          </a:solidFill>
                          <a:latin typeface="Calibri"/>
                        </a:rPr>
                        <a:t>102.51</a:t>
                      </a:r>
                    </a:p>
                  </a:txBody>
                  <a:tcPr>
                    <a:solidFill>
                      <a:srgbClr val="FFFFFF"/>
                    </a:solidFill>
                  </a:tcPr>
                </a:tc>
                <a:extLst>
                  <a:ext uri="{0D108BD9-81ED-4DB2-BD59-A6C34878D82A}">
                    <a16:rowId xmlns:a16="http://schemas.microsoft.com/office/drawing/2014/main" val="10007"/>
                  </a:ext>
                </a:extLst>
              </a:tr>
              <a:tr h="320039">
                <a:tc>
                  <a:txBody>
                    <a:bodyPr/>
                    <a:lstStyle/>
                    <a:p>
                      <a:pPr algn="ctr"/>
                      <a:r>
                        <a:rPr sz="1200" b="1" i="0">
                          <a:solidFill>
                            <a:srgbClr val="000000"/>
                          </a:solidFill>
                          <a:latin typeface="Calibri"/>
                        </a:rPr>
                        <a:t>2022-23</a:t>
                      </a:r>
                    </a:p>
                  </a:txBody>
                  <a:tcPr>
                    <a:solidFill>
                      <a:schemeClr val="accent6">
                        <a:lumMod val="40000"/>
                        <a:lumOff val="60000"/>
                      </a:schemeClr>
                    </a:solidFill>
                  </a:tcPr>
                </a:tc>
                <a:tc>
                  <a:txBody>
                    <a:bodyPr/>
                    <a:lstStyle/>
                    <a:p>
                      <a:pPr algn="r"/>
                      <a:r>
                        <a:rPr sz="1300" b="1" i="0" dirty="0">
                          <a:solidFill>
                            <a:srgbClr val="000000"/>
                          </a:solidFill>
                          <a:latin typeface="Calibri"/>
                        </a:rPr>
                        <a:t>99.15</a:t>
                      </a:r>
                    </a:p>
                  </a:txBody>
                  <a:tcPr>
                    <a:solidFill>
                      <a:schemeClr val="accent6">
                        <a:lumMod val="40000"/>
                        <a:lumOff val="60000"/>
                      </a:schemeClr>
                    </a:solidFill>
                  </a:tcPr>
                </a:tc>
                <a:extLst>
                  <a:ext uri="{0D108BD9-81ED-4DB2-BD59-A6C34878D82A}">
                    <a16:rowId xmlns:a16="http://schemas.microsoft.com/office/drawing/2014/main" val="10008"/>
                  </a:ext>
                </a:extLst>
              </a:tr>
              <a:tr h="320039">
                <a:tc>
                  <a:txBody>
                    <a:bodyPr/>
                    <a:lstStyle/>
                    <a:p>
                      <a:pPr algn="ctr"/>
                      <a:r>
                        <a:rPr sz="1200" b="0" i="0">
                          <a:solidFill>
                            <a:srgbClr val="000000"/>
                          </a:solidFill>
                          <a:latin typeface="Calibri"/>
                        </a:rPr>
                        <a:t>2023-24</a:t>
                      </a:r>
                    </a:p>
                  </a:txBody>
                  <a:tcPr>
                    <a:solidFill>
                      <a:srgbClr val="FFFFFF"/>
                    </a:solidFill>
                  </a:tcPr>
                </a:tc>
                <a:tc>
                  <a:txBody>
                    <a:bodyPr/>
                    <a:lstStyle/>
                    <a:p>
                      <a:pPr algn="r"/>
                      <a:r>
                        <a:rPr sz="1300" b="0" i="0">
                          <a:solidFill>
                            <a:srgbClr val="000000"/>
                          </a:solidFill>
                          <a:latin typeface="Calibri"/>
                        </a:rPr>
                        <a:t>100.00</a:t>
                      </a:r>
                    </a:p>
                  </a:txBody>
                  <a:tcPr>
                    <a:solidFill>
                      <a:srgbClr val="FFFFFF"/>
                    </a:solidFill>
                  </a:tcPr>
                </a:tc>
                <a:extLst>
                  <a:ext uri="{0D108BD9-81ED-4DB2-BD59-A6C34878D82A}">
                    <a16:rowId xmlns:a16="http://schemas.microsoft.com/office/drawing/2014/main" val="10009"/>
                  </a:ext>
                </a:extLst>
              </a:tr>
              <a:tr h="320049">
                <a:tc>
                  <a:txBody>
                    <a:bodyPr/>
                    <a:lstStyle/>
                    <a:p>
                      <a:pPr algn="ctr"/>
                      <a:r>
                        <a:rPr sz="1200" b="0" i="0">
                          <a:solidFill>
                            <a:srgbClr val="000000"/>
                          </a:solidFill>
                          <a:latin typeface="Calibri"/>
                        </a:rPr>
                        <a:t>2024-25</a:t>
                      </a:r>
                    </a:p>
                  </a:txBody>
                  <a:tcPr>
                    <a:solidFill>
                      <a:srgbClr val="F5F5F5"/>
                    </a:solidFill>
                  </a:tcPr>
                </a:tc>
                <a:tc>
                  <a:txBody>
                    <a:bodyPr/>
                    <a:lstStyle/>
                    <a:p>
                      <a:pPr algn="r"/>
                      <a:r>
                        <a:rPr sz="1300" b="0" i="0" dirty="0">
                          <a:solidFill>
                            <a:srgbClr val="000000"/>
                          </a:solidFill>
                          <a:latin typeface="Calibri"/>
                        </a:rPr>
                        <a:t>97.07</a:t>
                      </a:r>
                    </a:p>
                  </a:txBody>
                  <a:tcPr>
                    <a:solidFill>
                      <a:srgbClr val="F5F5F5"/>
                    </a:solidFill>
                  </a:tcPr>
                </a:tc>
                <a:extLst>
                  <a:ext uri="{0D108BD9-81ED-4DB2-BD59-A6C34878D82A}">
                    <a16:rowId xmlns:a16="http://schemas.microsoft.com/office/drawing/2014/main" val="10010"/>
                  </a:ext>
                </a:extLst>
              </a:tr>
            </a:tbl>
          </a:graphicData>
        </a:graphic>
      </p:graphicFrame>
      <p:sp>
        <p:nvSpPr>
          <p:cNvPr id="6" name="Rounded Rectangle 5"/>
          <p:cNvSpPr/>
          <p:nvPr/>
        </p:nvSpPr>
        <p:spPr>
          <a:xfrm>
            <a:off x="7955279" y="1417320"/>
            <a:ext cx="3931920" cy="2194560"/>
          </a:xfrm>
          <a:prstGeom prst="roundRect">
            <a:avLst/>
          </a:prstGeom>
          <a:solidFill>
            <a:srgbClr val="FFF8E7"/>
          </a:solidFill>
          <a:ln w="12700">
            <a:solidFill>
              <a:srgbClr val="B08020"/>
            </a:solidFill>
          </a:ln>
        </p:spPr>
        <p:style>
          <a:lnRef idx="1">
            <a:schemeClr val="accent1"/>
          </a:lnRef>
          <a:fillRef idx="3">
            <a:schemeClr val="accent1"/>
          </a:fillRef>
          <a:effectRef idx="2">
            <a:schemeClr val="accent1"/>
          </a:effectRef>
          <a:fontRef idx="minor">
            <a:schemeClr val="lt1"/>
          </a:fontRef>
        </p:style>
        <p:txBody>
          <a:bodyPr wrap="square" lIns="109728" tIns="91440" rIns="109728" bIns="91440" rtlCol="0" anchor="ctr"/>
          <a:lstStyle/>
          <a:p>
            <a:pPr algn="ctr"/>
            <a:r>
              <a:rPr sz="1200" b="1" i="0">
                <a:solidFill>
                  <a:srgbClr val="000000"/>
                </a:solidFill>
                <a:latin typeface="Calibri"/>
              </a:rPr>
              <a:t>Labour productivity (ABS):</a:t>
            </a:r>
          </a:p>
          <a:p>
            <a:pPr>
              <a:spcBef>
                <a:spcPts val="300"/>
              </a:spcBef>
            </a:pPr>
            <a:r>
              <a:rPr sz="1100" b="0" i="1">
                <a:solidFill>
                  <a:srgbClr val="000000"/>
                </a:solidFill>
                <a:latin typeface="Calibri"/>
              </a:rPr>
              <a:t>"Labour productivity is defined as a ratio of output to labour input, that is, the amount of output produced for an hour of work."</a:t>
            </a:r>
          </a:p>
          <a:p>
            <a:pPr>
              <a:spcBef>
                <a:spcPts val="400"/>
              </a:spcBef>
            </a:pPr>
            <a:r>
              <a:rPr sz="900" b="0" i="1">
                <a:solidFill>
                  <a:srgbClr val="404040"/>
                </a:solidFill>
                <a:latin typeface="Calibri"/>
              </a:rPr>
              <a:t>Source: ABS, Estimates of Industry Multifactor Productivity methodology, 2024-25.</a:t>
            </a:r>
          </a:p>
        </p:txBody>
      </p:sp>
      <p:sp>
        <p:nvSpPr>
          <p:cNvPr id="7" name="Rounded Rectangle 6"/>
          <p:cNvSpPr/>
          <p:nvPr/>
        </p:nvSpPr>
        <p:spPr>
          <a:xfrm>
            <a:off x="7955279" y="3703320"/>
            <a:ext cx="3931920" cy="2468880"/>
          </a:xfrm>
          <a:prstGeom prst="roundRect">
            <a:avLst/>
          </a:prstGeom>
          <a:solidFill>
            <a:srgbClr val="FFF8E7"/>
          </a:solidFill>
          <a:ln w="12700">
            <a:solidFill>
              <a:srgbClr val="B08020"/>
            </a:solidFill>
          </a:ln>
        </p:spPr>
        <p:style>
          <a:lnRef idx="1">
            <a:schemeClr val="accent1"/>
          </a:lnRef>
          <a:fillRef idx="3">
            <a:schemeClr val="accent1"/>
          </a:fillRef>
          <a:effectRef idx="2">
            <a:schemeClr val="accent1"/>
          </a:effectRef>
          <a:fontRef idx="minor">
            <a:schemeClr val="lt1"/>
          </a:fontRef>
        </p:style>
        <p:txBody>
          <a:bodyPr wrap="square" lIns="109728" tIns="91440" rIns="109728" bIns="91440" rtlCol="0" anchor="ctr"/>
          <a:lstStyle/>
          <a:p>
            <a:pPr algn="ctr"/>
            <a:r>
              <a:rPr sz="1200" b="1" i="0">
                <a:solidFill>
                  <a:srgbClr val="000000"/>
                </a:solidFill>
                <a:latin typeface="Calibri"/>
              </a:rPr>
              <a:t>Quality adjusted hours worked basis (QALI):</a:t>
            </a:r>
          </a:p>
          <a:p>
            <a:pPr>
              <a:spcBef>
                <a:spcPts val="300"/>
              </a:spcBef>
            </a:pPr>
            <a:r>
              <a:rPr sz="1000" b="0" i="1">
                <a:solidFill>
                  <a:srgbClr val="000000"/>
                </a:solidFill>
                <a:latin typeface="Calibri"/>
              </a:rPr>
              <a:t>"The ABS compiles a quality adjusted labour input (QALI) measure which captures changes in hours worked and in labour composition. Changes in labour composition such as changes in educational achievement and experience are sourced from the Census of Population and Housing..."</a:t>
            </a:r>
          </a:p>
          <a:p>
            <a:pPr>
              <a:spcBef>
                <a:spcPts val="400"/>
              </a:spcBef>
            </a:pPr>
            <a:r>
              <a:rPr sz="900" b="0" i="1">
                <a:solidFill>
                  <a:srgbClr val="404040"/>
                </a:solidFill>
                <a:latin typeface="Calibri"/>
              </a:rPr>
              <a:t>Source: ABS, Estimates of Industry Multifactor Productivity methodology, 2024-25.</a:t>
            </a:r>
          </a:p>
        </p:txBody>
      </p:sp>
      <p:sp>
        <p:nvSpPr>
          <p:cNvPr id="9" name="TextBox 8">
            <a:extLst>
              <a:ext uri="{FF2B5EF4-FFF2-40B4-BE49-F238E27FC236}">
                <a16:creationId xmlns:a16="http://schemas.microsoft.com/office/drawing/2014/main" id="{82DB29BA-7DC8-7338-190D-79F6B21E86F2}"/>
              </a:ext>
            </a:extLst>
          </p:cNvPr>
          <p:cNvSpPr txBox="1"/>
          <p:nvPr/>
        </p:nvSpPr>
        <p:spPr>
          <a:xfrm>
            <a:off x="196825" y="6027003"/>
            <a:ext cx="10463048" cy="830997"/>
          </a:xfrm>
          <a:prstGeom prst="rect">
            <a:avLst/>
          </a:prstGeom>
          <a:noFill/>
        </p:spPr>
        <p:txBody>
          <a:bodyPr wrap="square" rtlCol="0">
            <a:spAutoFit/>
          </a:bodyPr>
          <a:lstStyle/>
          <a:p>
            <a:pPr algn="ctr"/>
            <a:r>
              <a:rPr lang="en-GB" sz="1200" dirty="0"/>
              <a:t>Source of data: Australian Bureau of Statistics </a:t>
            </a:r>
          </a:p>
          <a:p>
            <a:pPr algn="ctr"/>
            <a:r>
              <a:rPr lang="en-GB" sz="1200" dirty="0"/>
              <a:t>5260.0.55.002 Estimates of Industry Multifactor Productivity, Australia</a:t>
            </a:r>
          </a:p>
          <a:p>
            <a:pPr algn="ctr"/>
            <a:r>
              <a:rPr lang="en-GB" sz="1200" dirty="0"/>
              <a:t>Table 6: Labour Productivity Indexes (a) (b)</a:t>
            </a:r>
          </a:p>
          <a:p>
            <a:pPr algn="ctr"/>
            <a:endParaRPr lang="en-GB" sz="120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548640"/>
            <a:ext cx="11247120" cy="548640"/>
          </a:xfrm>
          <a:prstGeom prst="rect">
            <a:avLst/>
          </a:prstGeom>
          <a:noFill/>
        </p:spPr>
        <p:txBody>
          <a:bodyPr wrap="square" lIns="0" tIns="0" rIns="0" bIns="0">
            <a:spAutoFit/>
          </a:bodyPr>
          <a:lstStyle/>
          <a:p>
            <a:pPr algn="ctr"/>
            <a:r>
              <a:rPr sz="2400" b="1" i="0">
                <a:solidFill>
                  <a:srgbClr val="36454F"/>
                </a:solidFill>
                <a:latin typeface="Calibri"/>
              </a:rPr>
              <a:t>Labour productivity, construction industry</a:t>
            </a:r>
          </a:p>
        </p:txBody>
      </p:sp>
      <p:sp>
        <p:nvSpPr>
          <p:cNvPr id="3" name="TextBox 2"/>
          <p:cNvSpPr txBox="1"/>
          <p:nvPr/>
        </p:nvSpPr>
        <p:spPr>
          <a:xfrm>
            <a:off x="457200" y="1143000"/>
            <a:ext cx="11247120" cy="457200"/>
          </a:xfrm>
          <a:prstGeom prst="rect">
            <a:avLst/>
          </a:prstGeom>
          <a:noFill/>
        </p:spPr>
        <p:txBody>
          <a:bodyPr wrap="square" lIns="0" tIns="0" rIns="0" bIns="0">
            <a:spAutoFit/>
          </a:bodyPr>
          <a:lstStyle/>
          <a:p>
            <a:pPr algn="ctr"/>
            <a:r>
              <a:rPr sz="1800" b="0" i="1">
                <a:solidFill>
                  <a:srgbClr val="404040"/>
                </a:solidFill>
                <a:latin typeface="Calibri"/>
              </a:rPr>
              <a:t>Peak (2013-14) → last full year of ABCC (2022-23)</a:t>
            </a:r>
          </a:p>
        </p:txBody>
      </p:sp>
      <p:sp>
        <p:nvSpPr>
          <p:cNvPr id="4" name="TextBox 3"/>
          <p:cNvSpPr txBox="1"/>
          <p:nvPr/>
        </p:nvSpPr>
        <p:spPr>
          <a:xfrm>
            <a:off x="365760" y="2468880"/>
            <a:ext cx="5303520" cy="1463040"/>
          </a:xfrm>
          <a:prstGeom prst="rect">
            <a:avLst/>
          </a:prstGeom>
          <a:noFill/>
        </p:spPr>
        <p:txBody>
          <a:bodyPr wrap="square" lIns="0" tIns="0" rIns="0" bIns="0">
            <a:spAutoFit/>
          </a:bodyPr>
          <a:lstStyle/>
          <a:p>
            <a:pPr algn="ctr"/>
            <a:r>
              <a:rPr sz="9600" b="1" i="0">
                <a:solidFill>
                  <a:srgbClr val="36454F"/>
                </a:solidFill>
                <a:latin typeface="Calibri"/>
              </a:rPr>
              <a:t>123.36</a:t>
            </a:r>
          </a:p>
        </p:txBody>
      </p:sp>
      <p:sp>
        <p:nvSpPr>
          <p:cNvPr id="5" name="TextBox 4"/>
          <p:cNvSpPr txBox="1"/>
          <p:nvPr/>
        </p:nvSpPr>
        <p:spPr>
          <a:xfrm>
            <a:off x="365760" y="3931920"/>
            <a:ext cx="5303520" cy="276999"/>
          </a:xfrm>
          <a:prstGeom prst="rect">
            <a:avLst/>
          </a:prstGeom>
          <a:noFill/>
        </p:spPr>
        <p:txBody>
          <a:bodyPr wrap="square" lIns="0" tIns="0" rIns="0" bIns="0">
            <a:spAutoFit/>
          </a:bodyPr>
          <a:lstStyle/>
          <a:p>
            <a:pPr algn="ctr"/>
            <a:r>
              <a:rPr sz="1800" b="0" i="1" dirty="0">
                <a:solidFill>
                  <a:srgbClr val="404040"/>
                </a:solidFill>
                <a:latin typeface="Calibri"/>
              </a:rPr>
              <a:t>2013-14</a:t>
            </a:r>
          </a:p>
        </p:txBody>
      </p:sp>
      <p:sp>
        <p:nvSpPr>
          <p:cNvPr id="6" name="TextBox 5"/>
          <p:cNvSpPr txBox="1"/>
          <p:nvPr/>
        </p:nvSpPr>
        <p:spPr>
          <a:xfrm>
            <a:off x="5669280" y="2606040"/>
            <a:ext cx="914400" cy="1371600"/>
          </a:xfrm>
          <a:prstGeom prst="rect">
            <a:avLst/>
          </a:prstGeom>
          <a:noFill/>
        </p:spPr>
        <p:txBody>
          <a:bodyPr wrap="square" lIns="0" tIns="0" rIns="0" bIns="0">
            <a:spAutoFit/>
          </a:bodyPr>
          <a:lstStyle/>
          <a:p>
            <a:pPr algn="ctr"/>
            <a:r>
              <a:rPr sz="8000" b="0" i="0">
                <a:solidFill>
                  <a:srgbClr val="36454F"/>
                </a:solidFill>
                <a:latin typeface="Calibri"/>
              </a:rPr>
              <a:t>→</a:t>
            </a:r>
          </a:p>
        </p:txBody>
      </p:sp>
      <p:sp>
        <p:nvSpPr>
          <p:cNvPr id="7" name="TextBox 6"/>
          <p:cNvSpPr txBox="1"/>
          <p:nvPr/>
        </p:nvSpPr>
        <p:spPr>
          <a:xfrm>
            <a:off x="6492240" y="2468880"/>
            <a:ext cx="5303520" cy="1463040"/>
          </a:xfrm>
          <a:prstGeom prst="rect">
            <a:avLst/>
          </a:prstGeom>
          <a:noFill/>
        </p:spPr>
        <p:txBody>
          <a:bodyPr wrap="square" lIns="0" tIns="0" rIns="0" bIns="0">
            <a:spAutoFit/>
          </a:bodyPr>
          <a:lstStyle/>
          <a:p>
            <a:pPr algn="ctr"/>
            <a:r>
              <a:rPr sz="9600" b="1" i="0">
                <a:solidFill>
                  <a:srgbClr val="C00000"/>
                </a:solidFill>
                <a:latin typeface="Calibri"/>
              </a:rPr>
              <a:t>99.15</a:t>
            </a:r>
          </a:p>
        </p:txBody>
      </p:sp>
      <p:sp>
        <p:nvSpPr>
          <p:cNvPr id="8" name="TextBox 7"/>
          <p:cNvSpPr txBox="1"/>
          <p:nvPr/>
        </p:nvSpPr>
        <p:spPr>
          <a:xfrm>
            <a:off x="6492240" y="3931920"/>
            <a:ext cx="5303520" cy="276999"/>
          </a:xfrm>
          <a:prstGeom prst="rect">
            <a:avLst/>
          </a:prstGeom>
          <a:noFill/>
        </p:spPr>
        <p:txBody>
          <a:bodyPr wrap="square" lIns="0" tIns="0" rIns="0" bIns="0">
            <a:spAutoFit/>
          </a:bodyPr>
          <a:lstStyle/>
          <a:p>
            <a:pPr algn="ctr"/>
            <a:r>
              <a:rPr sz="1800" b="0" i="1" dirty="0">
                <a:solidFill>
                  <a:srgbClr val="404040"/>
                </a:solidFill>
                <a:latin typeface="Calibri"/>
              </a:rPr>
              <a:t>2022-23</a:t>
            </a:r>
          </a:p>
        </p:txBody>
      </p:sp>
      <p:sp>
        <p:nvSpPr>
          <p:cNvPr id="9" name="TextBox 8"/>
          <p:cNvSpPr txBox="1"/>
          <p:nvPr/>
        </p:nvSpPr>
        <p:spPr>
          <a:xfrm>
            <a:off x="457200" y="4846320"/>
            <a:ext cx="11247120" cy="640080"/>
          </a:xfrm>
          <a:prstGeom prst="rect">
            <a:avLst/>
          </a:prstGeom>
          <a:noFill/>
        </p:spPr>
        <p:txBody>
          <a:bodyPr wrap="square" lIns="0" tIns="0" rIns="0" bIns="0">
            <a:spAutoFit/>
          </a:bodyPr>
          <a:lstStyle/>
          <a:p>
            <a:pPr algn="ctr"/>
            <a:r>
              <a:rPr sz="2200" b="1" i="0">
                <a:solidFill>
                  <a:srgbClr val="C00000"/>
                </a:solidFill>
                <a:latin typeface="Calibri"/>
              </a:rPr>
              <a:t>A decline of around 20 per cent across nine years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274320"/>
            <a:ext cx="11430000" cy="640080"/>
          </a:xfrm>
          <a:prstGeom prst="rect">
            <a:avLst/>
          </a:prstGeom>
          <a:noFill/>
        </p:spPr>
        <p:txBody>
          <a:bodyPr wrap="none" lIns="0" tIns="0" rIns="0" bIns="0">
            <a:spAutoFit/>
          </a:bodyPr>
          <a:lstStyle/>
          <a:p>
            <a:r>
              <a:rPr sz="2400" b="1">
                <a:solidFill>
                  <a:srgbClr val="36454F"/>
                </a:solidFill>
                <a:latin typeface="Calibri"/>
              </a:rPr>
              <a:t>Labour productivity, Construction industry, 2005-06 to 2024-25</a:t>
            </a:r>
          </a:p>
        </p:txBody>
      </p:sp>
      <p:pic>
        <p:nvPicPr>
          <p:cNvPr id="3" name="Picture 2" descr="image1.png"/>
          <p:cNvPicPr>
            <a:picLocks noChangeAspect="1"/>
          </p:cNvPicPr>
          <p:nvPr/>
        </p:nvPicPr>
        <p:blipFill>
          <a:blip r:embed="rId2"/>
          <a:stretch>
            <a:fillRect/>
          </a:stretch>
        </p:blipFill>
        <p:spPr>
          <a:xfrm>
            <a:off x="2242730" y="813501"/>
            <a:ext cx="7706540" cy="5029200"/>
          </a:xfrm>
          <a:prstGeom prst="rect">
            <a:avLst/>
          </a:prstGeom>
        </p:spPr>
      </p:pic>
      <p:sp>
        <p:nvSpPr>
          <p:cNvPr id="5" name="TextBox 4">
            <a:extLst>
              <a:ext uri="{FF2B5EF4-FFF2-40B4-BE49-F238E27FC236}">
                <a16:creationId xmlns:a16="http://schemas.microsoft.com/office/drawing/2014/main" id="{0C3B9B61-33FA-0615-F8EF-7A2622F59F7D}"/>
              </a:ext>
            </a:extLst>
          </p:cNvPr>
          <p:cNvSpPr txBox="1"/>
          <p:nvPr/>
        </p:nvSpPr>
        <p:spPr>
          <a:xfrm>
            <a:off x="583324" y="6027003"/>
            <a:ext cx="10463048" cy="830997"/>
          </a:xfrm>
          <a:prstGeom prst="rect">
            <a:avLst/>
          </a:prstGeom>
          <a:noFill/>
        </p:spPr>
        <p:txBody>
          <a:bodyPr wrap="square" rtlCol="0">
            <a:spAutoFit/>
          </a:bodyPr>
          <a:lstStyle/>
          <a:p>
            <a:pPr algn="ctr"/>
            <a:r>
              <a:rPr lang="en-GB" sz="1200" dirty="0"/>
              <a:t>Source of data: Australian Bureau of Statistics </a:t>
            </a:r>
          </a:p>
          <a:p>
            <a:pPr algn="ctr"/>
            <a:r>
              <a:rPr lang="en-GB" sz="1200" dirty="0"/>
              <a:t>5260.0.55.002 Estimates of Industry Multifactor Productivity, Australia</a:t>
            </a:r>
          </a:p>
          <a:p>
            <a:pPr algn="ctr"/>
            <a:r>
              <a:rPr lang="en-GB" sz="1200" dirty="0"/>
              <a:t>Table 6: Labour Productivity Indexes (a) (b)</a:t>
            </a:r>
          </a:p>
          <a:p>
            <a:pPr algn="ctr"/>
            <a:endParaRPr lang="en-GB" sz="120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274320"/>
            <a:ext cx="11430000" cy="640080"/>
          </a:xfrm>
          <a:prstGeom prst="rect">
            <a:avLst/>
          </a:prstGeom>
          <a:noFill/>
        </p:spPr>
        <p:txBody>
          <a:bodyPr wrap="none" lIns="0" tIns="0" rIns="0" bIns="0">
            <a:spAutoFit/>
          </a:bodyPr>
          <a:lstStyle/>
          <a:p>
            <a:r>
              <a:rPr sz="2400" b="1">
                <a:solidFill>
                  <a:srgbClr val="36454F"/>
                </a:solidFill>
                <a:latin typeface="Calibri"/>
              </a:rPr>
              <a:t>Labour productivity: Construction v 16 Market sector industries, 2005-06 to 2024-25</a:t>
            </a:r>
          </a:p>
        </p:txBody>
      </p:sp>
      <p:pic>
        <p:nvPicPr>
          <p:cNvPr id="3" name="Picture 2" descr="image2.png"/>
          <p:cNvPicPr>
            <a:picLocks noChangeAspect="1"/>
          </p:cNvPicPr>
          <p:nvPr/>
        </p:nvPicPr>
        <p:blipFill>
          <a:blip r:embed="rId2"/>
          <a:stretch>
            <a:fillRect/>
          </a:stretch>
        </p:blipFill>
        <p:spPr>
          <a:xfrm>
            <a:off x="2242730" y="914400"/>
            <a:ext cx="7706540" cy="5029200"/>
          </a:xfrm>
          <a:prstGeom prst="rect">
            <a:avLst/>
          </a:prstGeom>
        </p:spPr>
      </p:pic>
      <p:sp>
        <p:nvSpPr>
          <p:cNvPr id="5" name="TextBox 4">
            <a:extLst>
              <a:ext uri="{FF2B5EF4-FFF2-40B4-BE49-F238E27FC236}">
                <a16:creationId xmlns:a16="http://schemas.microsoft.com/office/drawing/2014/main" id="{6E86BDF7-EDB5-FABA-0DE4-A9FCC198BD85}"/>
              </a:ext>
            </a:extLst>
          </p:cNvPr>
          <p:cNvSpPr txBox="1"/>
          <p:nvPr/>
        </p:nvSpPr>
        <p:spPr>
          <a:xfrm>
            <a:off x="583324" y="6027003"/>
            <a:ext cx="10463048" cy="830997"/>
          </a:xfrm>
          <a:prstGeom prst="rect">
            <a:avLst/>
          </a:prstGeom>
          <a:noFill/>
        </p:spPr>
        <p:txBody>
          <a:bodyPr wrap="square" rtlCol="0">
            <a:spAutoFit/>
          </a:bodyPr>
          <a:lstStyle/>
          <a:p>
            <a:pPr algn="ctr"/>
            <a:r>
              <a:rPr lang="en-GB" sz="1200" dirty="0"/>
              <a:t>Source of data: Australian Bureau of Statistics </a:t>
            </a:r>
          </a:p>
          <a:p>
            <a:pPr algn="ctr"/>
            <a:r>
              <a:rPr lang="en-GB" sz="1200" dirty="0"/>
              <a:t>5260.0.55.002 Estimates of Industry Multifactor Productivity, Australia</a:t>
            </a:r>
          </a:p>
          <a:p>
            <a:pPr algn="ctr"/>
            <a:r>
              <a:rPr lang="en-GB" sz="1200" dirty="0"/>
              <a:t>Table 6: Labour Productivity Indexes (a) (b)</a:t>
            </a:r>
          </a:p>
          <a:p>
            <a:pPr algn="ctr"/>
            <a:endParaRPr lang="en-GB" sz="120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image3.png"/>
          <p:cNvPicPr>
            <a:picLocks noChangeAspect="1"/>
          </p:cNvPicPr>
          <p:nvPr/>
        </p:nvPicPr>
        <p:blipFill>
          <a:blip r:embed="rId2"/>
          <a:stretch>
            <a:fillRect/>
          </a:stretch>
        </p:blipFill>
        <p:spPr>
          <a:xfrm>
            <a:off x="1449044" y="743082"/>
            <a:ext cx="8999621" cy="5029200"/>
          </a:xfrm>
          <a:prstGeom prst="rect">
            <a:avLst/>
          </a:prstGeom>
        </p:spPr>
      </p:pic>
      <p:sp>
        <p:nvSpPr>
          <p:cNvPr id="6" name="TextBox 5">
            <a:extLst>
              <a:ext uri="{FF2B5EF4-FFF2-40B4-BE49-F238E27FC236}">
                <a16:creationId xmlns:a16="http://schemas.microsoft.com/office/drawing/2014/main" id="{BB0E8A1D-6628-ACFF-0A78-50774EBF481D}"/>
              </a:ext>
            </a:extLst>
          </p:cNvPr>
          <p:cNvSpPr txBox="1"/>
          <p:nvPr/>
        </p:nvSpPr>
        <p:spPr>
          <a:xfrm>
            <a:off x="864476" y="6035040"/>
            <a:ext cx="10463048" cy="430887"/>
          </a:xfrm>
          <a:prstGeom prst="rect">
            <a:avLst/>
          </a:prstGeom>
          <a:noFill/>
        </p:spPr>
        <p:txBody>
          <a:bodyPr wrap="square" rtlCol="0">
            <a:spAutoFit/>
          </a:bodyPr>
          <a:lstStyle/>
          <a:p>
            <a:pPr algn="ctr"/>
            <a:r>
              <a:rPr lang="en-GB" sz="1100" dirty="0"/>
              <a:t>Source: </a:t>
            </a:r>
            <a:r>
              <a:rPr lang="en-AU" sz="1100" dirty="0"/>
              <a:t>Melissa Wilson &amp; James Brooks, ‘Size Matters, Why Construction Productivity is So Weak’, Committee for the Economic Development of Australia (CEDA), presented at joint Australian Bureau of Statistics &amp; Reserve Bank of Australia conference, Opening Doors: Data and Analytics Shedding Light on Housing Challenges, Sydney, 23–24 June 2025, p 6</a:t>
            </a:r>
            <a:endParaRPr lang="en-GB" sz="11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365760" cy="6858000"/>
          </a:xfrm>
          <a:prstGeom prst="rect">
            <a:avLst/>
          </a:prstGeom>
          <a:solidFill>
            <a:srgbClr val="36454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a:p>
        </p:txBody>
      </p:sp>
      <p:sp>
        <p:nvSpPr>
          <p:cNvPr id="3" name="TextBox 2"/>
          <p:cNvSpPr txBox="1"/>
          <p:nvPr/>
        </p:nvSpPr>
        <p:spPr>
          <a:xfrm>
            <a:off x="914400" y="2560320"/>
            <a:ext cx="10515600" cy="1371600"/>
          </a:xfrm>
          <a:prstGeom prst="rect">
            <a:avLst/>
          </a:prstGeom>
          <a:noFill/>
        </p:spPr>
        <p:txBody>
          <a:bodyPr wrap="none" lIns="0" tIns="0" rIns="0" bIns="0">
            <a:spAutoFit/>
          </a:bodyPr>
          <a:lstStyle/>
          <a:p>
            <a:r>
              <a:rPr sz="4000" b="1">
                <a:solidFill>
                  <a:srgbClr val="36454F"/>
                </a:solidFill>
                <a:latin typeface="Calibri"/>
              </a:rPr>
              <a:t>Capital Productivity</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87</TotalTime>
  <Words>1322</Words>
  <Application>Microsoft Office PowerPoint</Application>
  <PresentationFormat>Widescreen</PresentationFormat>
  <Paragraphs>208</Paragraphs>
  <Slides>22</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22</vt:i4>
      </vt:variant>
    </vt:vector>
  </HeadingPairs>
  <TitlesOfParts>
    <vt:vector size="26" baseType="lpstr">
      <vt:lpstr>Aptos</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Liam Constable</dc:creator>
  <cp:keywords/>
  <dc:description>generated using python-pptx</dc:description>
  <cp:lastModifiedBy>Liam Constable</cp:lastModifiedBy>
  <cp:revision>6</cp:revision>
  <cp:lastPrinted>2026-06-10T05:21:46Z</cp:lastPrinted>
  <dcterms:created xsi:type="dcterms:W3CDTF">2013-01-27T09:14:16Z</dcterms:created>
  <dcterms:modified xsi:type="dcterms:W3CDTF">2026-06-11T00:37:00Z</dcterms:modified>
  <cp:category/>
</cp:coreProperties>
</file>